
<file path=[Content_Types].xml><?xml version="1.0" encoding="utf-8"?>
<Types xmlns="http://schemas.openxmlformats.org/package/2006/content-types">
  <Default Extension="jpeg" ContentType="image/jpeg"/>
  <Default Extension="JPG" ContentType="image/.jp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2" r:id="rId3"/>
    <p:sldId id="259" r:id="rId4"/>
    <p:sldId id="275" r:id="rId5"/>
    <p:sldId id="270" r:id="rId6"/>
    <p:sldId id="316" r:id="rId8"/>
    <p:sldId id="324" r:id="rId9"/>
    <p:sldId id="323" r:id="rId10"/>
    <p:sldId id="273" r:id="rId11"/>
    <p:sldId id="278" r:id="rId12"/>
    <p:sldId id="280" r:id="rId13"/>
    <p:sldId id="296" r:id="rId14"/>
    <p:sldId id="258" r:id="rId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5954"/>
    <a:srgbClr val="7B5A85"/>
    <a:srgbClr val="364254"/>
    <a:srgbClr val="B04474"/>
    <a:srgbClr val="182038"/>
    <a:srgbClr val="141E40"/>
    <a:srgbClr val="1B2955"/>
    <a:srgbClr val="0B1123"/>
    <a:srgbClr val="0977B8"/>
    <a:srgbClr val="F478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9" autoAdjust="0"/>
    <p:restoredTop sz="94660"/>
  </p:normalViewPr>
  <p:slideViewPr>
    <p:cSldViewPr snapToGrid="0">
      <p:cViewPr varScale="1">
        <p:scale>
          <a:sx n="88" d="100"/>
          <a:sy n="88" d="100"/>
        </p:scale>
        <p:origin x="276" y="84"/>
      </p:cViewPr>
      <p:guideLst>
        <p:guide orient="horz" pos="2108"/>
        <p:guide pos="3858"/>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1450723057238"/>
          <c:y val="0.0981029828853853"/>
          <c:w val="0.582492154388689"/>
          <c:h val="0.873738231583034"/>
        </c:manualLayout>
      </c:layout>
      <c:radarChart>
        <c:radarStyle val="filled"/>
        <c:varyColors val="0"/>
        <c:ser>
          <c:idx val="0"/>
          <c:order val="0"/>
          <c:tx>
            <c:strRef>
              <c:f>Sheet1!$B$1</c:f>
              <c:strCache>
                <c:ptCount val="1"/>
                <c:pt idx="0">
                  <c:v>Series 1</c:v>
                </c:pt>
              </c:strCache>
            </c:strRef>
          </c:tx>
          <c:spPr>
            <a:solidFill>
              <a:schemeClr val="bg1">
                <a:lumMod val="95000"/>
                <a:alpha val="7000"/>
              </a:schemeClr>
            </a:solidFill>
            <a:ln w="57150">
              <a:gradFill flip="none" rotWithShape="1">
                <a:gsLst>
                  <a:gs pos="0">
                    <a:srgbClr val="C35954"/>
                  </a:gs>
                  <a:gs pos="100000">
                    <a:srgbClr val="7B5A85"/>
                  </a:gs>
                </a:gsLst>
                <a:lin ang="0" scaled="1"/>
                <a:tileRect/>
              </a:gradFill>
            </a:ln>
            <a:effectLst/>
          </c:spPr>
          <c:marker>
            <c:symbol val="none"/>
          </c:marker>
          <c:dLbls>
            <c:dLbl>
              <c:idx val="0"/>
              <c:layout>
                <c:manualLayout>
                  <c:x val="-8.26571058994849e-17"/>
                  <c:y val="0.043856832401166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62867616620239"/>
                  <c:y val="0.015165439420398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42647030726374"/>
                  <c:y val="-0.030330878840796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202205858938645"/>
                  <c:y val="-0.042463230377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2426444832509"/>
                  <c:y val="0.012132351536318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rgbClr val="B04474"/>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32</c:v>
                </c:pt>
                <c:pt idx="1">
                  <c:v>32</c:v>
                </c:pt>
                <c:pt idx="2">
                  <c:v>28</c:v>
                </c:pt>
                <c:pt idx="3">
                  <c:v>12</c:v>
                </c:pt>
                <c:pt idx="4">
                  <c:v>15</c:v>
                </c:pt>
              </c:numCache>
            </c:numRef>
          </c:val>
        </c:ser>
        <c:dLbls>
          <c:showLegendKey val="0"/>
          <c:showVal val="0"/>
          <c:showCatName val="0"/>
          <c:showSerName val="0"/>
          <c:showPercent val="0"/>
          <c:showBubbleSize val="0"/>
        </c:dLbls>
        <c:axId val="410533488"/>
        <c:axId val="410533880"/>
      </c:radarChart>
      <c:catAx>
        <c:axId val="41053348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10533880"/>
        <c:crosses val="autoZero"/>
        <c:auto val="1"/>
        <c:lblAlgn val="ctr"/>
        <c:lblOffset val="100"/>
        <c:noMultiLvlLbl val="0"/>
      </c:catAx>
      <c:valAx>
        <c:axId val="410533880"/>
        <c:scaling>
          <c:orientation val="minMax"/>
        </c:scaling>
        <c:delete val="1"/>
        <c:axPos val="l"/>
        <c:majorGridlines>
          <c:spPr>
            <a:ln w="3175" cap="flat" cmpd="sng" algn="ctr">
              <a:noFill/>
              <a:prstDash val="sysDot"/>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10533488"/>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B175-F814-4F53-B8E0-1C5A2A083ED2}" type="datetimeFigureOut">
              <a:rPr lang="ko-KR" altLang="en-US" smtClean="0"/>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1251-5FD2-45C3-99F5-F440BDBD0279}"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646" t="3889" r="23646" b="3889"/>
          <a:stretch>
            <a:fillRect/>
          </a:stretch>
        </p:blipFill>
        <p:spPr>
          <a:xfrm>
            <a:off x="3162300" y="541682"/>
            <a:ext cx="5867400" cy="5774636"/>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63609"/>
          <a:stretch>
            <a:fillRect/>
          </a:stretch>
        </p:blipFill>
        <p:spPr>
          <a:xfrm flipV="1">
            <a:off x="3022600" y="0"/>
            <a:ext cx="6146800" cy="209678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a:fillRect/>
          </a:stretch>
        </p:blipFill>
        <p:spPr>
          <a:xfrm>
            <a:off x="478972" y="0"/>
            <a:ext cx="6299200" cy="685800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a:fillRect/>
          </a:stretch>
        </p:blipFill>
        <p:spPr>
          <a:xfrm>
            <a:off x="478972" y="0"/>
            <a:ext cx="6299200" cy="68580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5185"/>
          <a:stretch>
            <a:fillRect/>
          </a:stretch>
        </p:blipFill>
        <p:spPr>
          <a:xfrm>
            <a:off x="3352800" y="741331"/>
            <a:ext cx="5486400" cy="5375338"/>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4.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0910" y="2921000"/>
            <a:ext cx="8194675" cy="128270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1565" y="3085465"/>
            <a:ext cx="7841615" cy="58483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200" smtClean="0">
                <a:effectLst/>
                <a:latin typeface="黑体" panose="02010609060101010101" charset="-122"/>
                <a:ea typeface="黑体" panose="02010609060101010101" charset="-122"/>
              </a:rPr>
              <a:t>基于spring+hibernate下的作业管理系统</a:t>
            </a:r>
            <a:endParaRPr lang="zh-CN" sz="3200" smtClean="0">
              <a:effectLst/>
              <a:latin typeface="黑体" panose="02010609060101010101" charset="-122"/>
              <a:ea typeface="黑体" panose="02010609060101010101" charset="-122"/>
            </a:endParaRPr>
          </a:p>
        </p:txBody>
      </p:sp>
      <p:sp>
        <p:nvSpPr>
          <p:cNvPr id="5" name="Rectangle 3"/>
          <p:cNvSpPr txBox="1">
            <a:spLocks noChangeArrowheads="1"/>
          </p:cNvSpPr>
          <p:nvPr/>
        </p:nvSpPr>
        <p:spPr bwMode="auto">
          <a:xfrm>
            <a:off x="2531110" y="3759200"/>
            <a:ext cx="7594600" cy="36957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800" b="0">
                <a:effectLst/>
                <a:latin typeface="Calibri" panose="020F0502020204030204" pitchFamily="34" charset="0"/>
              </a:rPr>
              <a:t>Job management system based on spring and </a:t>
            </a:r>
            <a:r>
              <a:rPr lang="zh-CN" sz="1800" smtClean="0">
                <a:effectLst/>
                <a:latin typeface="黑体" panose="02010609060101010101" charset="-122"/>
                <a:ea typeface="黑体" panose="02010609060101010101" charset="-122"/>
                <a:sym typeface="+mn-ea"/>
              </a:rPr>
              <a:t>hibernate</a:t>
            </a:r>
            <a:r>
              <a:rPr lang="en-US" altLang="ko-KR" sz="1800" b="0">
                <a:effectLst/>
                <a:latin typeface="Calibri" panose="020F0502020204030204" pitchFamily="34" charset="0"/>
              </a:rPr>
              <a:t> </a:t>
            </a:r>
            <a:endParaRPr lang="en-US" altLang="ko-KR" sz="1800" b="0">
              <a:effectLst/>
              <a:latin typeface="Calibri" panose="020F0502020204030204" pitchFamily="34" charset="0"/>
            </a:endParaRPr>
          </a:p>
        </p:txBody>
      </p:sp>
      <p:cxnSp>
        <p:nvCxnSpPr>
          <p:cNvPr id="7" name="Straight Connector 6"/>
          <p:cNvCxnSpPr/>
          <p:nvPr/>
        </p:nvCxnSpPr>
        <p:spPr>
          <a:xfrm>
            <a:off x="3223260" y="3670409"/>
            <a:ext cx="57454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rPr>
              <a:t>难点分布图</a:t>
            </a:r>
            <a:endParaRPr lang="zh-CN" sz="3600" smtClean="0">
              <a:effectLst/>
              <a:latin typeface="黑体" panose="02010609060101010101" charset="-122"/>
              <a:ea typeface="黑体" panose="02010609060101010101" charset="-122"/>
            </a:endParaRPr>
          </a:p>
        </p:txBody>
      </p:sp>
      <p:sp>
        <p:nvSpPr>
          <p:cNvPr id="10" name="Oval 9"/>
          <p:cNvSpPr/>
          <p:nvPr/>
        </p:nvSpPr>
        <p:spPr>
          <a:xfrm>
            <a:off x="4440657" y="2543348"/>
            <a:ext cx="3310686" cy="3310685"/>
          </a:xfrm>
          <a:prstGeom prst="ellipse">
            <a:avLst/>
          </a:prstGeom>
          <a:gradFill flip="none" rotWithShape="1">
            <a:gsLst>
              <a:gs pos="0">
                <a:schemeClr val="tx1">
                  <a:lumMod val="93000"/>
                  <a:lumOff val="7000"/>
                </a:schemeClr>
              </a:gs>
              <a:gs pos="100000">
                <a:srgbClr val="141E40">
                  <a:alpha val="0"/>
                </a:srgbClr>
              </a:gs>
              <a:gs pos="53000">
                <a:srgbClr val="0B1123"/>
              </a:gs>
            </a:gsLst>
            <a:lin ang="16200000" scaled="1"/>
            <a:tileRect/>
          </a:gradFill>
          <a:ln>
            <a:solidFill>
              <a:srgbClr val="1B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Chart 8"/>
          <p:cNvGraphicFramePr/>
          <p:nvPr/>
        </p:nvGraphicFramePr>
        <p:xfrm>
          <a:off x="3279175" y="2199471"/>
          <a:ext cx="5633651" cy="3755766"/>
        </p:xfrm>
        <a:graphic>
          <a:graphicData uri="http://schemas.openxmlformats.org/drawingml/2006/chart">
            <c:chart xmlns:c="http://schemas.openxmlformats.org/drawingml/2006/chart" xmlns:r="http://schemas.openxmlformats.org/officeDocument/2006/relationships" r:id="rId1"/>
          </a:graphicData>
        </a:graphic>
      </p:graphicFrame>
      <p:grpSp>
        <p:nvGrpSpPr>
          <p:cNvPr id="2" name="Group 1"/>
          <p:cNvGrpSpPr/>
          <p:nvPr/>
        </p:nvGrpSpPr>
        <p:grpSpPr>
          <a:xfrm>
            <a:off x="4470796" y="2494533"/>
            <a:ext cx="3250408" cy="3099816"/>
            <a:chOff x="4470796" y="2494533"/>
            <a:chExt cx="3250408" cy="3099816"/>
          </a:xfrm>
        </p:grpSpPr>
        <p:sp>
          <p:nvSpPr>
            <p:cNvPr id="31" name="Oval 30"/>
            <p:cNvSpPr/>
            <p:nvPr/>
          </p:nvSpPr>
          <p:spPr>
            <a:xfrm>
              <a:off x="5074443" y="551814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7041355" y="551814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6057899" y="2494533"/>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7645002" y="364489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4470796" y="3644899"/>
              <a:ext cx="76202" cy="76200"/>
            </a:xfrm>
            <a:prstGeom prst="ellipse">
              <a:avLst/>
            </a:prstGeom>
            <a:gradFill flip="none" rotWithShape="1">
              <a:gsLst>
                <a:gs pos="0">
                  <a:srgbClr val="7B5A85"/>
                </a:gs>
                <a:gs pos="100000">
                  <a:srgbClr val="C35954"/>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Group 4"/>
          <p:cNvGrpSpPr/>
          <p:nvPr/>
        </p:nvGrpSpPr>
        <p:grpSpPr>
          <a:xfrm>
            <a:off x="7338732" y="5416415"/>
            <a:ext cx="3122930" cy="654050"/>
            <a:chOff x="7338732" y="5416415"/>
            <a:chExt cx="3122930" cy="654050"/>
          </a:xfrm>
        </p:grpSpPr>
        <p:sp>
          <p:nvSpPr>
            <p:cNvPr id="23" name="TextBox 22"/>
            <p:cNvSpPr txBox="1"/>
            <p:nvPr/>
          </p:nvSpPr>
          <p:spPr>
            <a:xfrm flipH="1">
              <a:off x="7872767" y="5425305"/>
              <a:ext cx="2588895" cy="645160"/>
            </a:xfrm>
            <a:prstGeom prst="rect">
              <a:avLst/>
            </a:prstGeom>
          </p:spPr>
          <p:txBody>
            <a:bodyPr wrap="square" rtlCol="0">
              <a:spAutoFit/>
            </a:bodyPr>
            <a:lstStyle/>
            <a:p>
              <a:pPr>
                <a:buClr>
                  <a:schemeClr val="tx1">
                    <a:lumMod val="85000"/>
                    <a:lumOff val="15000"/>
                  </a:schemeClr>
                </a:buClr>
                <a:buSzPct val="105000"/>
              </a:pPr>
              <a:r>
                <a:rPr lang="zh-CN" altLang="en-US" b="1">
                  <a:solidFill>
                    <a:srgbClr val="B04474"/>
                  </a:solidFill>
                  <a:latin typeface="黑体" panose="02010609060101010101" charset="-122"/>
                  <a:ea typeface="黑体" panose="02010609060101010101" charset="-122"/>
                </a:rPr>
                <a:t>各种使用工具过程的疑难杂症</a:t>
              </a:r>
              <a:endParaRPr lang="zh-CN" altLang="en-US" b="1">
                <a:solidFill>
                  <a:srgbClr val="B04474"/>
                </a:solidFill>
                <a:latin typeface="黑体" panose="02010609060101010101" charset="-122"/>
                <a:ea typeface="黑体" panose="02010609060101010101" charset="-122"/>
              </a:endParaRPr>
            </a:p>
          </p:txBody>
        </p:sp>
        <p:grpSp>
          <p:nvGrpSpPr>
            <p:cNvPr id="39" name="Group 38"/>
            <p:cNvGrpSpPr/>
            <p:nvPr/>
          </p:nvGrpSpPr>
          <p:grpSpPr>
            <a:xfrm>
              <a:off x="7338732" y="5416415"/>
              <a:ext cx="391869" cy="390149"/>
              <a:chOff x="2840038" y="4406900"/>
              <a:chExt cx="723900" cy="720725"/>
            </a:xfrm>
            <a:solidFill>
              <a:srgbClr val="B04474"/>
            </a:solidFill>
          </p:grpSpPr>
          <p:sp>
            <p:nvSpPr>
              <p:cNvPr id="40" name="Freeform 39"/>
              <p:cNvSpPr>
                <a:spLocks noEditPoints="1"/>
              </p:cNvSpPr>
              <p:nvPr/>
            </p:nvSpPr>
            <p:spPr bwMode="auto">
              <a:xfrm>
                <a:off x="2840038" y="4406900"/>
                <a:ext cx="723900" cy="720725"/>
              </a:xfrm>
              <a:custGeom>
                <a:avLst/>
                <a:gdLst>
                  <a:gd name="T0" fmla="*/ 440 w 456"/>
                  <a:gd name="T1" fmla="*/ 141 h 454"/>
                  <a:gd name="T2" fmla="*/ 404 w 456"/>
                  <a:gd name="T3" fmla="*/ 82 h 454"/>
                  <a:gd name="T4" fmla="*/ 287 w 456"/>
                  <a:gd name="T5" fmla="*/ 7 h 454"/>
                  <a:gd name="T6" fmla="*/ 192 w 456"/>
                  <a:gd name="T7" fmla="*/ 2 h 454"/>
                  <a:gd name="T8" fmla="*/ 146 w 456"/>
                  <a:gd name="T9" fmla="*/ 15 h 454"/>
                  <a:gd name="T10" fmla="*/ 63 w 456"/>
                  <a:gd name="T11" fmla="*/ 70 h 454"/>
                  <a:gd name="T12" fmla="*/ 8 w 456"/>
                  <a:gd name="T13" fmla="*/ 168 h 454"/>
                  <a:gd name="T14" fmla="*/ 0 w 456"/>
                  <a:gd name="T15" fmla="*/ 227 h 454"/>
                  <a:gd name="T16" fmla="*/ 1 w 456"/>
                  <a:gd name="T17" fmla="*/ 246 h 454"/>
                  <a:gd name="T18" fmla="*/ 2 w 456"/>
                  <a:gd name="T19" fmla="*/ 256 h 454"/>
                  <a:gd name="T20" fmla="*/ 20 w 456"/>
                  <a:gd name="T21" fmla="*/ 319 h 454"/>
                  <a:gd name="T22" fmla="*/ 45 w 456"/>
                  <a:gd name="T23" fmla="*/ 364 h 454"/>
                  <a:gd name="T24" fmla="*/ 122 w 456"/>
                  <a:gd name="T25" fmla="*/ 428 h 454"/>
                  <a:gd name="T26" fmla="*/ 204 w 456"/>
                  <a:gd name="T27" fmla="*/ 453 h 454"/>
                  <a:gd name="T28" fmla="*/ 218 w 456"/>
                  <a:gd name="T29" fmla="*/ 454 h 454"/>
                  <a:gd name="T30" fmla="*/ 264 w 456"/>
                  <a:gd name="T31" fmla="*/ 452 h 454"/>
                  <a:gd name="T32" fmla="*/ 362 w 456"/>
                  <a:gd name="T33" fmla="*/ 411 h 454"/>
                  <a:gd name="T34" fmla="*/ 418 w 456"/>
                  <a:gd name="T35" fmla="*/ 354 h 454"/>
                  <a:gd name="T36" fmla="*/ 455 w 456"/>
                  <a:gd name="T37" fmla="*/ 249 h 454"/>
                  <a:gd name="T38" fmla="*/ 313 w 456"/>
                  <a:gd name="T39" fmla="*/ 344 h 454"/>
                  <a:gd name="T40" fmla="*/ 240 w 456"/>
                  <a:gd name="T41" fmla="*/ 372 h 454"/>
                  <a:gd name="T42" fmla="*/ 159 w 456"/>
                  <a:gd name="T43" fmla="*/ 355 h 454"/>
                  <a:gd name="T44" fmla="*/ 94 w 456"/>
                  <a:gd name="T45" fmla="*/ 284 h 454"/>
                  <a:gd name="T46" fmla="*/ 84 w 456"/>
                  <a:gd name="T47" fmla="*/ 204 h 454"/>
                  <a:gd name="T48" fmla="*/ 118 w 456"/>
                  <a:gd name="T49" fmla="*/ 132 h 454"/>
                  <a:gd name="T50" fmla="*/ 184 w 456"/>
                  <a:gd name="T51" fmla="*/ 88 h 454"/>
                  <a:gd name="T52" fmla="*/ 228 w 456"/>
                  <a:gd name="T53" fmla="*/ 82 h 454"/>
                  <a:gd name="T54" fmla="*/ 323 w 456"/>
                  <a:gd name="T55" fmla="*/ 116 h 454"/>
                  <a:gd name="T56" fmla="*/ 363 w 456"/>
                  <a:gd name="T57" fmla="*/ 171 h 454"/>
                  <a:gd name="T58" fmla="*/ 374 w 456"/>
                  <a:gd name="T59" fmla="*/ 227 h 454"/>
                  <a:gd name="T60" fmla="*/ 339 w 456"/>
                  <a:gd name="T61" fmla="*/ 321 h 454"/>
                  <a:gd name="T62" fmla="*/ 387 w 456"/>
                  <a:gd name="T63" fmla="*/ 209 h 454"/>
                  <a:gd name="T64" fmla="*/ 362 w 456"/>
                  <a:gd name="T65" fmla="*/ 139 h 454"/>
                  <a:gd name="T66" fmla="*/ 435 w 456"/>
                  <a:gd name="T67" fmla="*/ 176 h 454"/>
                  <a:gd name="T68" fmla="*/ 240 w 456"/>
                  <a:gd name="T69" fmla="*/ 14 h 454"/>
                  <a:gd name="T70" fmla="*/ 362 w 456"/>
                  <a:gd name="T71" fmla="*/ 59 h 454"/>
                  <a:gd name="T72" fmla="*/ 341 w 456"/>
                  <a:gd name="T73" fmla="*/ 114 h 454"/>
                  <a:gd name="T74" fmla="*/ 228 w 456"/>
                  <a:gd name="T75" fmla="*/ 68 h 454"/>
                  <a:gd name="T76" fmla="*/ 169 w 456"/>
                  <a:gd name="T77" fmla="*/ 22 h 454"/>
                  <a:gd name="T78" fmla="*/ 228 w 456"/>
                  <a:gd name="T79" fmla="*/ 440 h 454"/>
                  <a:gd name="T80" fmla="*/ 215 w 456"/>
                  <a:gd name="T81" fmla="*/ 440 h 454"/>
                  <a:gd name="T82" fmla="*/ 165 w 456"/>
                  <a:gd name="T83" fmla="*/ 432 h 454"/>
                  <a:gd name="T84" fmla="*/ 84 w 456"/>
                  <a:gd name="T85" fmla="*/ 384 h 454"/>
                  <a:gd name="T86" fmla="*/ 36 w 456"/>
                  <a:gd name="T87" fmla="*/ 319 h 454"/>
                  <a:gd name="T88" fmla="*/ 17 w 456"/>
                  <a:gd name="T89" fmla="*/ 262 h 454"/>
                  <a:gd name="T90" fmla="*/ 16 w 456"/>
                  <a:gd name="T91" fmla="*/ 250 h 454"/>
                  <a:gd name="T92" fmla="*/ 15 w 456"/>
                  <a:gd name="T93" fmla="*/ 227 h 454"/>
                  <a:gd name="T94" fmla="*/ 18 w 456"/>
                  <a:gd name="T95" fmla="*/ 186 h 454"/>
                  <a:gd name="T96" fmla="*/ 63 w 456"/>
                  <a:gd name="T97" fmla="*/ 90 h 454"/>
                  <a:gd name="T98" fmla="*/ 150 w 456"/>
                  <a:gd name="T99" fmla="*/ 28 h 454"/>
                  <a:gd name="T100" fmla="*/ 150 w 456"/>
                  <a:gd name="T101" fmla="*/ 88 h 454"/>
                  <a:gd name="T102" fmla="*/ 91 w 456"/>
                  <a:gd name="T103" fmla="*/ 145 h 454"/>
                  <a:gd name="T104" fmla="*/ 68 w 456"/>
                  <a:gd name="T105" fmla="*/ 227 h 454"/>
                  <a:gd name="T106" fmla="*/ 96 w 456"/>
                  <a:gd name="T107" fmla="*/ 316 h 454"/>
                  <a:gd name="T108" fmla="*/ 180 w 456"/>
                  <a:gd name="T109" fmla="*/ 380 h 454"/>
                  <a:gd name="T110" fmla="*/ 264 w 456"/>
                  <a:gd name="T111" fmla="*/ 383 h 454"/>
                  <a:gd name="T112" fmla="*/ 348 w 456"/>
                  <a:gd name="T113" fmla="*/ 404 h 454"/>
                  <a:gd name="T114" fmla="*/ 244 w 456"/>
                  <a:gd name="T115" fmla="*/ 440 h 454"/>
                  <a:gd name="T116" fmla="*/ 441 w 456"/>
                  <a:gd name="T117" fmla="*/ 249 h 454"/>
                  <a:gd name="T118" fmla="*/ 379 w 456"/>
                  <a:gd name="T119" fmla="*/ 378 h 454"/>
                  <a:gd name="T120" fmla="*/ 340 w 456"/>
                  <a:gd name="T121" fmla="*/ 341 h 454"/>
                  <a:gd name="T122" fmla="*/ 388 w 456"/>
                  <a:gd name="T123" fmla="*/ 2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454">
                    <a:moveTo>
                      <a:pt x="456" y="226"/>
                    </a:moveTo>
                    <a:lnTo>
                      <a:pt x="456" y="226"/>
                    </a:lnTo>
                    <a:lnTo>
                      <a:pt x="456" y="209"/>
                    </a:lnTo>
                    <a:lnTo>
                      <a:pt x="454" y="192"/>
                    </a:lnTo>
                    <a:lnTo>
                      <a:pt x="450" y="175"/>
                    </a:lnTo>
                    <a:lnTo>
                      <a:pt x="445" y="157"/>
                    </a:lnTo>
                    <a:lnTo>
                      <a:pt x="440" y="141"/>
                    </a:lnTo>
                    <a:lnTo>
                      <a:pt x="432" y="126"/>
                    </a:lnTo>
                    <a:lnTo>
                      <a:pt x="423" y="110"/>
                    </a:lnTo>
                    <a:lnTo>
                      <a:pt x="414" y="96"/>
                    </a:lnTo>
                    <a:lnTo>
                      <a:pt x="414" y="96"/>
                    </a:lnTo>
                    <a:lnTo>
                      <a:pt x="410" y="90"/>
                    </a:lnTo>
                    <a:lnTo>
                      <a:pt x="410" y="90"/>
                    </a:lnTo>
                    <a:lnTo>
                      <a:pt x="404" y="82"/>
                    </a:lnTo>
                    <a:lnTo>
                      <a:pt x="404" y="82"/>
                    </a:lnTo>
                    <a:lnTo>
                      <a:pt x="388" y="64"/>
                    </a:lnTo>
                    <a:lnTo>
                      <a:pt x="371" y="48"/>
                    </a:lnTo>
                    <a:lnTo>
                      <a:pt x="351" y="34"/>
                    </a:lnTo>
                    <a:lnTo>
                      <a:pt x="332" y="23"/>
                    </a:lnTo>
                    <a:lnTo>
                      <a:pt x="310" y="14"/>
                    </a:lnTo>
                    <a:lnTo>
                      <a:pt x="287" y="7"/>
                    </a:lnTo>
                    <a:lnTo>
                      <a:pt x="265" y="2"/>
                    </a:lnTo>
                    <a:lnTo>
                      <a:pt x="241" y="0"/>
                    </a:lnTo>
                    <a:lnTo>
                      <a:pt x="241" y="0"/>
                    </a:lnTo>
                    <a:lnTo>
                      <a:pt x="228" y="0"/>
                    </a:lnTo>
                    <a:lnTo>
                      <a:pt x="228" y="0"/>
                    </a:lnTo>
                    <a:lnTo>
                      <a:pt x="210" y="0"/>
                    </a:lnTo>
                    <a:lnTo>
                      <a:pt x="192" y="2"/>
                    </a:lnTo>
                    <a:lnTo>
                      <a:pt x="175" y="5"/>
                    </a:lnTo>
                    <a:lnTo>
                      <a:pt x="158" y="10"/>
                    </a:lnTo>
                    <a:lnTo>
                      <a:pt x="157" y="10"/>
                    </a:lnTo>
                    <a:lnTo>
                      <a:pt x="156" y="11"/>
                    </a:lnTo>
                    <a:lnTo>
                      <a:pt x="156" y="11"/>
                    </a:lnTo>
                    <a:lnTo>
                      <a:pt x="148" y="14"/>
                    </a:lnTo>
                    <a:lnTo>
                      <a:pt x="146" y="15"/>
                    </a:lnTo>
                    <a:lnTo>
                      <a:pt x="146" y="15"/>
                    </a:lnTo>
                    <a:lnTo>
                      <a:pt x="130" y="21"/>
                    </a:lnTo>
                    <a:lnTo>
                      <a:pt x="115" y="30"/>
                    </a:lnTo>
                    <a:lnTo>
                      <a:pt x="101" y="38"/>
                    </a:lnTo>
                    <a:lnTo>
                      <a:pt x="88" y="47"/>
                    </a:lnTo>
                    <a:lnTo>
                      <a:pt x="75" y="58"/>
                    </a:lnTo>
                    <a:lnTo>
                      <a:pt x="63" y="70"/>
                    </a:lnTo>
                    <a:lnTo>
                      <a:pt x="52" y="82"/>
                    </a:lnTo>
                    <a:lnTo>
                      <a:pt x="42" y="95"/>
                    </a:lnTo>
                    <a:lnTo>
                      <a:pt x="34" y="108"/>
                    </a:lnTo>
                    <a:lnTo>
                      <a:pt x="25" y="122"/>
                    </a:lnTo>
                    <a:lnTo>
                      <a:pt x="18" y="137"/>
                    </a:lnTo>
                    <a:lnTo>
                      <a:pt x="13" y="152"/>
                    </a:lnTo>
                    <a:lnTo>
                      <a:pt x="8" y="168"/>
                    </a:lnTo>
                    <a:lnTo>
                      <a:pt x="4" y="184"/>
                    </a:lnTo>
                    <a:lnTo>
                      <a:pt x="2" y="200"/>
                    </a:lnTo>
                    <a:lnTo>
                      <a:pt x="1" y="218"/>
                    </a:lnTo>
                    <a:lnTo>
                      <a:pt x="1" y="218"/>
                    </a:lnTo>
                    <a:lnTo>
                      <a:pt x="0" y="223"/>
                    </a:lnTo>
                    <a:lnTo>
                      <a:pt x="0" y="227"/>
                    </a:lnTo>
                    <a:lnTo>
                      <a:pt x="0" y="227"/>
                    </a:lnTo>
                    <a:lnTo>
                      <a:pt x="0" y="227"/>
                    </a:lnTo>
                    <a:lnTo>
                      <a:pt x="1" y="236"/>
                    </a:lnTo>
                    <a:lnTo>
                      <a:pt x="1" y="237"/>
                    </a:lnTo>
                    <a:lnTo>
                      <a:pt x="1" y="237"/>
                    </a:lnTo>
                    <a:lnTo>
                      <a:pt x="1" y="239"/>
                    </a:lnTo>
                    <a:lnTo>
                      <a:pt x="1" y="239"/>
                    </a:lnTo>
                    <a:lnTo>
                      <a:pt x="1" y="246"/>
                    </a:lnTo>
                    <a:lnTo>
                      <a:pt x="1" y="248"/>
                    </a:lnTo>
                    <a:lnTo>
                      <a:pt x="1" y="248"/>
                    </a:lnTo>
                    <a:lnTo>
                      <a:pt x="2" y="251"/>
                    </a:lnTo>
                    <a:lnTo>
                      <a:pt x="2" y="251"/>
                    </a:lnTo>
                    <a:lnTo>
                      <a:pt x="2" y="254"/>
                    </a:lnTo>
                    <a:lnTo>
                      <a:pt x="2" y="256"/>
                    </a:lnTo>
                    <a:lnTo>
                      <a:pt x="2" y="256"/>
                    </a:lnTo>
                    <a:lnTo>
                      <a:pt x="3" y="263"/>
                    </a:lnTo>
                    <a:lnTo>
                      <a:pt x="3" y="264"/>
                    </a:lnTo>
                    <a:lnTo>
                      <a:pt x="3" y="264"/>
                    </a:lnTo>
                    <a:lnTo>
                      <a:pt x="7" y="278"/>
                    </a:lnTo>
                    <a:lnTo>
                      <a:pt x="10" y="292"/>
                    </a:lnTo>
                    <a:lnTo>
                      <a:pt x="14" y="305"/>
                    </a:lnTo>
                    <a:lnTo>
                      <a:pt x="20" y="319"/>
                    </a:lnTo>
                    <a:lnTo>
                      <a:pt x="21" y="320"/>
                    </a:lnTo>
                    <a:lnTo>
                      <a:pt x="21" y="320"/>
                    </a:lnTo>
                    <a:lnTo>
                      <a:pt x="23" y="326"/>
                    </a:lnTo>
                    <a:lnTo>
                      <a:pt x="23" y="326"/>
                    </a:lnTo>
                    <a:lnTo>
                      <a:pt x="30" y="339"/>
                    </a:lnTo>
                    <a:lnTo>
                      <a:pt x="38" y="352"/>
                    </a:lnTo>
                    <a:lnTo>
                      <a:pt x="45" y="364"/>
                    </a:lnTo>
                    <a:lnTo>
                      <a:pt x="55" y="374"/>
                    </a:lnTo>
                    <a:lnTo>
                      <a:pt x="65" y="385"/>
                    </a:lnTo>
                    <a:lnTo>
                      <a:pt x="75" y="395"/>
                    </a:lnTo>
                    <a:lnTo>
                      <a:pt x="85" y="405"/>
                    </a:lnTo>
                    <a:lnTo>
                      <a:pt x="97" y="413"/>
                    </a:lnTo>
                    <a:lnTo>
                      <a:pt x="109" y="421"/>
                    </a:lnTo>
                    <a:lnTo>
                      <a:pt x="122" y="428"/>
                    </a:lnTo>
                    <a:lnTo>
                      <a:pt x="135" y="435"/>
                    </a:lnTo>
                    <a:lnTo>
                      <a:pt x="148" y="440"/>
                    </a:lnTo>
                    <a:lnTo>
                      <a:pt x="162" y="445"/>
                    </a:lnTo>
                    <a:lnTo>
                      <a:pt x="176" y="449"/>
                    </a:lnTo>
                    <a:lnTo>
                      <a:pt x="190" y="451"/>
                    </a:lnTo>
                    <a:lnTo>
                      <a:pt x="204" y="453"/>
                    </a:lnTo>
                    <a:lnTo>
                      <a:pt x="204" y="453"/>
                    </a:lnTo>
                    <a:lnTo>
                      <a:pt x="205" y="453"/>
                    </a:lnTo>
                    <a:lnTo>
                      <a:pt x="205" y="453"/>
                    </a:lnTo>
                    <a:lnTo>
                      <a:pt x="214" y="454"/>
                    </a:lnTo>
                    <a:lnTo>
                      <a:pt x="215" y="454"/>
                    </a:lnTo>
                    <a:lnTo>
                      <a:pt x="215" y="454"/>
                    </a:lnTo>
                    <a:lnTo>
                      <a:pt x="218" y="454"/>
                    </a:lnTo>
                    <a:lnTo>
                      <a:pt x="218" y="454"/>
                    </a:lnTo>
                    <a:lnTo>
                      <a:pt x="223" y="454"/>
                    </a:lnTo>
                    <a:lnTo>
                      <a:pt x="226" y="454"/>
                    </a:lnTo>
                    <a:lnTo>
                      <a:pt x="226" y="454"/>
                    </a:lnTo>
                    <a:lnTo>
                      <a:pt x="228" y="454"/>
                    </a:lnTo>
                    <a:lnTo>
                      <a:pt x="228" y="454"/>
                    </a:lnTo>
                    <a:lnTo>
                      <a:pt x="246" y="454"/>
                    </a:lnTo>
                    <a:lnTo>
                      <a:pt x="264" y="452"/>
                    </a:lnTo>
                    <a:lnTo>
                      <a:pt x="282" y="449"/>
                    </a:lnTo>
                    <a:lnTo>
                      <a:pt x="298" y="443"/>
                    </a:lnTo>
                    <a:lnTo>
                      <a:pt x="315" y="437"/>
                    </a:lnTo>
                    <a:lnTo>
                      <a:pt x="332" y="429"/>
                    </a:lnTo>
                    <a:lnTo>
                      <a:pt x="347" y="421"/>
                    </a:lnTo>
                    <a:lnTo>
                      <a:pt x="362" y="411"/>
                    </a:lnTo>
                    <a:lnTo>
                      <a:pt x="362" y="411"/>
                    </a:lnTo>
                    <a:lnTo>
                      <a:pt x="362" y="411"/>
                    </a:lnTo>
                    <a:lnTo>
                      <a:pt x="362" y="411"/>
                    </a:lnTo>
                    <a:lnTo>
                      <a:pt x="373" y="404"/>
                    </a:lnTo>
                    <a:lnTo>
                      <a:pt x="373" y="404"/>
                    </a:lnTo>
                    <a:lnTo>
                      <a:pt x="390" y="388"/>
                    </a:lnTo>
                    <a:lnTo>
                      <a:pt x="405" y="371"/>
                    </a:lnTo>
                    <a:lnTo>
                      <a:pt x="418" y="354"/>
                    </a:lnTo>
                    <a:lnTo>
                      <a:pt x="430" y="335"/>
                    </a:lnTo>
                    <a:lnTo>
                      <a:pt x="439" y="315"/>
                    </a:lnTo>
                    <a:lnTo>
                      <a:pt x="446" y="294"/>
                    </a:lnTo>
                    <a:lnTo>
                      <a:pt x="452" y="273"/>
                    </a:lnTo>
                    <a:lnTo>
                      <a:pt x="455" y="250"/>
                    </a:lnTo>
                    <a:lnTo>
                      <a:pt x="455" y="249"/>
                    </a:lnTo>
                    <a:lnTo>
                      <a:pt x="455" y="249"/>
                    </a:lnTo>
                    <a:lnTo>
                      <a:pt x="456" y="239"/>
                    </a:lnTo>
                    <a:lnTo>
                      <a:pt x="456" y="239"/>
                    </a:lnTo>
                    <a:lnTo>
                      <a:pt x="456" y="239"/>
                    </a:lnTo>
                    <a:lnTo>
                      <a:pt x="456" y="226"/>
                    </a:lnTo>
                    <a:lnTo>
                      <a:pt x="456" y="226"/>
                    </a:lnTo>
                    <a:close/>
                    <a:moveTo>
                      <a:pt x="313" y="344"/>
                    </a:moveTo>
                    <a:lnTo>
                      <a:pt x="313" y="344"/>
                    </a:lnTo>
                    <a:lnTo>
                      <a:pt x="305" y="351"/>
                    </a:lnTo>
                    <a:lnTo>
                      <a:pt x="294" y="357"/>
                    </a:lnTo>
                    <a:lnTo>
                      <a:pt x="284" y="361"/>
                    </a:lnTo>
                    <a:lnTo>
                      <a:pt x="273" y="366"/>
                    </a:lnTo>
                    <a:lnTo>
                      <a:pt x="263" y="369"/>
                    </a:lnTo>
                    <a:lnTo>
                      <a:pt x="251" y="371"/>
                    </a:lnTo>
                    <a:lnTo>
                      <a:pt x="240" y="372"/>
                    </a:lnTo>
                    <a:lnTo>
                      <a:pt x="228" y="372"/>
                    </a:lnTo>
                    <a:lnTo>
                      <a:pt x="228" y="372"/>
                    </a:lnTo>
                    <a:lnTo>
                      <a:pt x="214" y="372"/>
                    </a:lnTo>
                    <a:lnTo>
                      <a:pt x="199" y="369"/>
                    </a:lnTo>
                    <a:lnTo>
                      <a:pt x="185" y="366"/>
                    </a:lnTo>
                    <a:lnTo>
                      <a:pt x="172" y="361"/>
                    </a:lnTo>
                    <a:lnTo>
                      <a:pt x="159" y="355"/>
                    </a:lnTo>
                    <a:lnTo>
                      <a:pt x="147" y="347"/>
                    </a:lnTo>
                    <a:lnTo>
                      <a:pt x="136" y="339"/>
                    </a:lnTo>
                    <a:lnTo>
                      <a:pt x="125" y="330"/>
                    </a:lnTo>
                    <a:lnTo>
                      <a:pt x="116" y="319"/>
                    </a:lnTo>
                    <a:lnTo>
                      <a:pt x="108" y="308"/>
                    </a:lnTo>
                    <a:lnTo>
                      <a:pt x="101" y="297"/>
                    </a:lnTo>
                    <a:lnTo>
                      <a:pt x="94" y="284"/>
                    </a:lnTo>
                    <a:lnTo>
                      <a:pt x="90" y="271"/>
                    </a:lnTo>
                    <a:lnTo>
                      <a:pt x="85" y="257"/>
                    </a:lnTo>
                    <a:lnTo>
                      <a:pt x="83" y="242"/>
                    </a:lnTo>
                    <a:lnTo>
                      <a:pt x="83" y="227"/>
                    </a:lnTo>
                    <a:lnTo>
                      <a:pt x="83" y="227"/>
                    </a:lnTo>
                    <a:lnTo>
                      <a:pt x="83" y="216"/>
                    </a:lnTo>
                    <a:lnTo>
                      <a:pt x="84" y="204"/>
                    </a:lnTo>
                    <a:lnTo>
                      <a:pt x="86" y="192"/>
                    </a:lnTo>
                    <a:lnTo>
                      <a:pt x="90" y="181"/>
                    </a:lnTo>
                    <a:lnTo>
                      <a:pt x="94" y="170"/>
                    </a:lnTo>
                    <a:lnTo>
                      <a:pt x="98" y="161"/>
                    </a:lnTo>
                    <a:lnTo>
                      <a:pt x="104" y="151"/>
                    </a:lnTo>
                    <a:lnTo>
                      <a:pt x="110" y="141"/>
                    </a:lnTo>
                    <a:lnTo>
                      <a:pt x="118" y="132"/>
                    </a:lnTo>
                    <a:lnTo>
                      <a:pt x="125" y="124"/>
                    </a:lnTo>
                    <a:lnTo>
                      <a:pt x="133" y="116"/>
                    </a:lnTo>
                    <a:lnTo>
                      <a:pt x="143" y="110"/>
                    </a:lnTo>
                    <a:lnTo>
                      <a:pt x="151" y="103"/>
                    </a:lnTo>
                    <a:lnTo>
                      <a:pt x="162" y="98"/>
                    </a:lnTo>
                    <a:lnTo>
                      <a:pt x="172" y="92"/>
                    </a:lnTo>
                    <a:lnTo>
                      <a:pt x="184" y="88"/>
                    </a:lnTo>
                    <a:lnTo>
                      <a:pt x="184" y="88"/>
                    </a:lnTo>
                    <a:lnTo>
                      <a:pt x="184" y="88"/>
                    </a:lnTo>
                    <a:lnTo>
                      <a:pt x="184" y="88"/>
                    </a:lnTo>
                    <a:lnTo>
                      <a:pt x="194" y="85"/>
                    </a:lnTo>
                    <a:lnTo>
                      <a:pt x="205" y="83"/>
                    </a:lnTo>
                    <a:lnTo>
                      <a:pt x="217" y="82"/>
                    </a:lnTo>
                    <a:lnTo>
                      <a:pt x="228" y="82"/>
                    </a:lnTo>
                    <a:lnTo>
                      <a:pt x="228" y="82"/>
                    </a:lnTo>
                    <a:lnTo>
                      <a:pt x="245" y="83"/>
                    </a:lnTo>
                    <a:lnTo>
                      <a:pt x="263" y="86"/>
                    </a:lnTo>
                    <a:lnTo>
                      <a:pt x="279" y="90"/>
                    </a:lnTo>
                    <a:lnTo>
                      <a:pt x="294" y="98"/>
                    </a:lnTo>
                    <a:lnTo>
                      <a:pt x="309" y="105"/>
                    </a:lnTo>
                    <a:lnTo>
                      <a:pt x="323" y="116"/>
                    </a:lnTo>
                    <a:lnTo>
                      <a:pt x="335" y="128"/>
                    </a:lnTo>
                    <a:lnTo>
                      <a:pt x="346" y="141"/>
                    </a:lnTo>
                    <a:lnTo>
                      <a:pt x="346" y="141"/>
                    </a:lnTo>
                    <a:lnTo>
                      <a:pt x="346" y="141"/>
                    </a:lnTo>
                    <a:lnTo>
                      <a:pt x="352" y="151"/>
                    </a:lnTo>
                    <a:lnTo>
                      <a:pt x="358" y="161"/>
                    </a:lnTo>
                    <a:lnTo>
                      <a:pt x="363" y="171"/>
                    </a:lnTo>
                    <a:lnTo>
                      <a:pt x="366" y="182"/>
                    </a:lnTo>
                    <a:lnTo>
                      <a:pt x="369" y="193"/>
                    </a:lnTo>
                    <a:lnTo>
                      <a:pt x="372" y="204"/>
                    </a:lnTo>
                    <a:lnTo>
                      <a:pt x="374" y="216"/>
                    </a:lnTo>
                    <a:lnTo>
                      <a:pt x="374" y="226"/>
                    </a:lnTo>
                    <a:lnTo>
                      <a:pt x="374" y="227"/>
                    </a:lnTo>
                    <a:lnTo>
                      <a:pt x="374" y="227"/>
                    </a:lnTo>
                    <a:lnTo>
                      <a:pt x="374" y="227"/>
                    </a:lnTo>
                    <a:lnTo>
                      <a:pt x="373" y="244"/>
                    </a:lnTo>
                    <a:lnTo>
                      <a:pt x="369" y="261"/>
                    </a:lnTo>
                    <a:lnTo>
                      <a:pt x="365" y="277"/>
                    </a:lnTo>
                    <a:lnTo>
                      <a:pt x="358" y="293"/>
                    </a:lnTo>
                    <a:lnTo>
                      <a:pt x="349" y="307"/>
                    </a:lnTo>
                    <a:lnTo>
                      <a:pt x="339" y="321"/>
                    </a:lnTo>
                    <a:lnTo>
                      <a:pt x="327" y="333"/>
                    </a:lnTo>
                    <a:lnTo>
                      <a:pt x="313" y="344"/>
                    </a:lnTo>
                    <a:lnTo>
                      <a:pt x="313" y="344"/>
                    </a:lnTo>
                    <a:close/>
                    <a:moveTo>
                      <a:pt x="442" y="220"/>
                    </a:moveTo>
                    <a:lnTo>
                      <a:pt x="388" y="220"/>
                    </a:lnTo>
                    <a:lnTo>
                      <a:pt x="388" y="220"/>
                    </a:lnTo>
                    <a:lnTo>
                      <a:pt x="387" y="209"/>
                    </a:lnTo>
                    <a:lnTo>
                      <a:pt x="386" y="198"/>
                    </a:lnTo>
                    <a:lnTo>
                      <a:pt x="383" y="188"/>
                    </a:lnTo>
                    <a:lnTo>
                      <a:pt x="380" y="178"/>
                    </a:lnTo>
                    <a:lnTo>
                      <a:pt x="377" y="167"/>
                    </a:lnTo>
                    <a:lnTo>
                      <a:pt x="373" y="157"/>
                    </a:lnTo>
                    <a:lnTo>
                      <a:pt x="367" y="149"/>
                    </a:lnTo>
                    <a:lnTo>
                      <a:pt x="362" y="139"/>
                    </a:lnTo>
                    <a:lnTo>
                      <a:pt x="405" y="108"/>
                    </a:lnTo>
                    <a:lnTo>
                      <a:pt x="405" y="108"/>
                    </a:lnTo>
                    <a:lnTo>
                      <a:pt x="413" y="119"/>
                    </a:lnTo>
                    <a:lnTo>
                      <a:pt x="420" y="134"/>
                    </a:lnTo>
                    <a:lnTo>
                      <a:pt x="427" y="146"/>
                    </a:lnTo>
                    <a:lnTo>
                      <a:pt x="431" y="161"/>
                    </a:lnTo>
                    <a:lnTo>
                      <a:pt x="435" y="176"/>
                    </a:lnTo>
                    <a:lnTo>
                      <a:pt x="439" y="190"/>
                    </a:lnTo>
                    <a:lnTo>
                      <a:pt x="441" y="205"/>
                    </a:lnTo>
                    <a:lnTo>
                      <a:pt x="442" y="220"/>
                    </a:lnTo>
                    <a:lnTo>
                      <a:pt x="442" y="220"/>
                    </a:lnTo>
                    <a:close/>
                    <a:moveTo>
                      <a:pt x="228" y="14"/>
                    </a:moveTo>
                    <a:lnTo>
                      <a:pt x="228" y="14"/>
                    </a:lnTo>
                    <a:lnTo>
                      <a:pt x="240" y="14"/>
                    </a:lnTo>
                    <a:lnTo>
                      <a:pt x="240" y="14"/>
                    </a:lnTo>
                    <a:lnTo>
                      <a:pt x="263" y="16"/>
                    </a:lnTo>
                    <a:lnTo>
                      <a:pt x="284" y="20"/>
                    </a:lnTo>
                    <a:lnTo>
                      <a:pt x="305" y="27"/>
                    </a:lnTo>
                    <a:lnTo>
                      <a:pt x="325" y="35"/>
                    </a:lnTo>
                    <a:lnTo>
                      <a:pt x="344" y="46"/>
                    </a:lnTo>
                    <a:lnTo>
                      <a:pt x="362" y="59"/>
                    </a:lnTo>
                    <a:lnTo>
                      <a:pt x="378" y="74"/>
                    </a:lnTo>
                    <a:lnTo>
                      <a:pt x="393" y="91"/>
                    </a:lnTo>
                    <a:lnTo>
                      <a:pt x="393" y="91"/>
                    </a:lnTo>
                    <a:lnTo>
                      <a:pt x="396" y="96"/>
                    </a:lnTo>
                    <a:lnTo>
                      <a:pt x="353" y="127"/>
                    </a:lnTo>
                    <a:lnTo>
                      <a:pt x="353" y="127"/>
                    </a:lnTo>
                    <a:lnTo>
                      <a:pt x="341" y="114"/>
                    </a:lnTo>
                    <a:lnTo>
                      <a:pt x="327" y="102"/>
                    </a:lnTo>
                    <a:lnTo>
                      <a:pt x="313" y="91"/>
                    </a:lnTo>
                    <a:lnTo>
                      <a:pt x="297" y="83"/>
                    </a:lnTo>
                    <a:lnTo>
                      <a:pt x="281" y="76"/>
                    </a:lnTo>
                    <a:lnTo>
                      <a:pt x="264" y="71"/>
                    </a:lnTo>
                    <a:lnTo>
                      <a:pt x="246" y="69"/>
                    </a:lnTo>
                    <a:lnTo>
                      <a:pt x="228" y="68"/>
                    </a:lnTo>
                    <a:lnTo>
                      <a:pt x="228" y="68"/>
                    </a:lnTo>
                    <a:lnTo>
                      <a:pt x="217" y="68"/>
                    </a:lnTo>
                    <a:lnTo>
                      <a:pt x="206" y="69"/>
                    </a:lnTo>
                    <a:lnTo>
                      <a:pt x="197" y="71"/>
                    </a:lnTo>
                    <a:lnTo>
                      <a:pt x="186" y="73"/>
                    </a:lnTo>
                    <a:lnTo>
                      <a:pt x="169" y="22"/>
                    </a:lnTo>
                    <a:lnTo>
                      <a:pt x="169" y="22"/>
                    </a:lnTo>
                    <a:lnTo>
                      <a:pt x="184" y="18"/>
                    </a:lnTo>
                    <a:lnTo>
                      <a:pt x="198" y="16"/>
                    </a:lnTo>
                    <a:lnTo>
                      <a:pt x="213" y="14"/>
                    </a:lnTo>
                    <a:lnTo>
                      <a:pt x="228" y="14"/>
                    </a:lnTo>
                    <a:lnTo>
                      <a:pt x="228" y="14"/>
                    </a:lnTo>
                    <a:close/>
                    <a:moveTo>
                      <a:pt x="228" y="440"/>
                    </a:moveTo>
                    <a:lnTo>
                      <a:pt x="228" y="440"/>
                    </a:lnTo>
                    <a:lnTo>
                      <a:pt x="226" y="440"/>
                    </a:lnTo>
                    <a:lnTo>
                      <a:pt x="223" y="440"/>
                    </a:lnTo>
                    <a:lnTo>
                      <a:pt x="223" y="440"/>
                    </a:lnTo>
                    <a:lnTo>
                      <a:pt x="218" y="440"/>
                    </a:lnTo>
                    <a:lnTo>
                      <a:pt x="218" y="440"/>
                    </a:lnTo>
                    <a:lnTo>
                      <a:pt x="216" y="440"/>
                    </a:lnTo>
                    <a:lnTo>
                      <a:pt x="215" y="440"/>
                    </a:lnTo>
                    <a:lnTo>
                      <a:pt x="215" y="440"/>
                    </a:lnTo>
                    <a:lnTo>
                      <a:pt x="207" y="439"/>
                    </a:lnTo>
                    <a:lnTo>
                      <a:pt x="206" y="439"/>
                    </a:lnTo>
                    <a:lnTo>
                      <a:pt x="206" y="439"/>
                    </a:lnTo>
                    <a:lnTo>
                      <a:pt x="192" y="437"/>
                    </a:lnTo>
                    <a:lnTo>
                      <a:pt x="179" y="435"/>
                    </a:lnTo>
                    <a:lnTo>
                      <a:pt x="165" y="432"/>
                    </a:lnTo>
                    <a:lnTo>
                      <a:pt x="153" y="427"/>
                    </a:lnTo>
                    <a:lnTo>
                      <a:pt x="140" y="422"/>
                    </a:lnTo>
                    <a:lnTo>
                      <a:pt x="129" y="415"/>
                    </a:lnTo>
                    <a:lnTo>
                      <a:pt x="117" y="409"/>
                    </a:lnTo>
                    <a:lnTo>
                      <a:pt x="106" y="401"/>
                    </a:lnTo>
                    <a:lnTo>
                      <a:pt x="95" y="394"/>
                    </a:lnTo>
                    <a:lnTo>
                      <a:pt x="84" y="384"/>
                    </a:lnTo>
                    <a:lnTo>
                      <a:pt x="75" y="375"/>
                    </a:lnTo>
                    <a:lnTo>
                      <a:pt x="66" y="365"/>
                    </a:lnTo>
                    <a:lnTo>
                      <a:pt x="57" y="355"/>
                    </a:lnTo>
                    <a:lnTo>
                      <a:pt x="50" y="343"/>
                    </a:lnTo>
                    <a:lnTo>
                      <a:pt x="42" y="331"/>
                    </a:lnTo>
                    <a:lnTo>
                      <a:pt x="36" y="319"/>
                    </a:lnTo>
                    <a:lnTo>
                      <a:pt x="36" y="319"/>
                    </a:lnTo>
                    <a:lnTo>
                      <a:pt x="34" y="315"/>
                    </a:lnTo>
                    <a:lnTo>
                      <a:pt x="32" y="314"/>
                    </a:lnTo>
                    <a:lnTo>
                      <a:pt x="32" y="314"/>
                    </a:lnTo>
                    <a:lnTo>
                      <a:pt x="28" y="301"/>
                    </a:lnTo>
                    <a:lnTo>
                      <a:pt x="24" y="288"/>
                    </a:lnTo>
                    <a:lnTo>
                      <a:pt x="21" y="275"/>
                    </a:lnTo>
                    <a:lnTo>
                      <a:pt x="17" y="262"/>
                    </a:lnTo>
                    <a:lnTo>
                      <a:pt x="17" y="261"/>
                    </a:lnTo>
                    <a:lnTo>
                      <a:pt x="17" y="261"/>
                    </a:lnTo>
                    <a:lnTo>
                      <a:pt x="16" y="253"/>
                    </a:lnTo>
                    <a:lnTo>
                      <a:pt x="16" y="252"/>
                    </a:lnTo>
                    <a:lnTo>
                      <a:pt x="16" y="252"/>
                    </a:lnTo>
                    <a:lnTo>
                      <a:pt x="16" y="250"/>
                    </a:lnTo>
                    <a:lnTo>
                      <a:pt x="16" y="250"/>
                    </a:lnTo>
                    <a:lnTo>
                      <a:pt x="15" y="247"/>
                    </a:lnTo>
                    <a:lnTo>
                      <a:pt x="15" y="244"/>
                    </a:lnTo>
                    <a:lnTo>
                      <a:pt x="15" y="244"/>
                    </a:lnTo>
                    <a:lnTo>
                      <a:pt x="15" y="238"/>
                    </a:lnTo>
                    <a:lnTo>
                      <a:pt x="15" y="236"/>
                    </a:lnTo>
                    <a:lnTo>
                      <a:pt x="15" y="236"/>
                    </a:lnTo>
                    <a:lnTo>
                      <a:pt x="15" y="227"/>
                    </a:lnTo>
                    <a:lnTo>
                      <a:pt x="15" y="227"/>
                    </a:lnTo>
                    <a:lnTo>
                      <a:pt x="15" y="223"/>
                    </a:lnTo>
                    <a:lnTo>
                      <a:pt x="15" y="223"/>
                    </a:lnTo>
                    <a:lnTo>
                      <a:pt x="15" y="218"/>
                    </a:lnTo>
                    <a:lnTo>
                      <a:pt x="15" y="218"/>
                    </a:lnTo>
                    <a:lnTo>
                      <a:pt x="16" y="203"/>
                    </a:lnTo>
                    <a:lnTo>
                      <a:pt x="18" y="186"/>
                    </a:lnTo>
                    <a:lnTo>
                      <a:pt x="22" y="171"/>
                    </a:lnTo>
                    <a:lnTo>
                      <a:pt x="26" y="156"/>
                    </a:lnTo>
                    <a:lnTo>
                      <a:pt x="31" y="142"/>
                    </a:lnTo>
                    <a:lnTo>
                      <a:pt x="38" y="128"/>
                    </a:lnTo>
                    <a:lnTo>
                      <a:pt x="45" y="115"/>
                    </a:lnTo>
                    <a:lnTo>
                      <a:pt x="54" y="102"/>
                    </a:lnTo>
                    <a:lnTo>
                      <a:pt x="63" y="90"/>
                    </a:lnTo>
                    <a:lnTo>
                      <a:pt x="74" y="80"/>
                    </a:lnTo>
                    <a:lnTo>
                      <a:pt x="84" y="69"/>
                    </a:lnTo>
                    <a:lnTo>
                      <a:pt x="96" y="59"/>
                    </a:lnTo>
                    <a:lnTo>
                      <a:pt x="108" y="49"/>
                    </a:lnTo>
                    <a:lnTo>
                      <a:pt x="122" y="42"/>
                    </a:lnTo>
                    <a:lnTo>
                      <a:pt x="136" y="34"/>
                    </a:lnTo>
                    <a:lnTo>
                      <a:pt x="150" y="28"/>
                    </a:lnTo>
                    <a:lnTo>
                      <a:pt x="152" y="28"/>
                    </a:lnTo>
                    <a:lnTo>
                      <a:pt x="152" y="28"/>
                    </a:lnTo>
                    <a:lnTo>
                      <a:pt x="156" y="27"/>
                    </a:lnTo>
                    <a:lnTo>
                      <a:pt x="172" y="77"/>
                    </a:lnTo>
                    <a:lnTo>
                      <a:pt x="172" y="77"/>
                    </a:lnTo>
                    <a:lnTo>
                      <a:pt x="161" y="82"/>
                    </a:lnTo>
                    <a:lnTo>
                      <a:pt x="150" y="88"/>
                    </a:lnTo>
                    <a:lnTo>
                      <a:pt x="139" y="95"/>
                    </a:lnTo>
                    <a:lnTo>
                      <a:pt x="130" y="101"/>
                    </a:lnTo>
                    <a:lnTo>
                      <a:pt x="121" y="109"/>
                    </a:lnTo>
                    <a:lnTo>
                      <a:pt x="112" y="117"/>
                    </a:lnTo>
                    <a:lnTo>
                      <a:pt x="104" y="126"/>
                    </a:lnTo>
                    <a:lnTo>
                      <a:pt x="97" y="136"/>
                    </a:lnTo>
                    <a:lnTo>
                      <a:pt x="91" y="145"/>
                    </a:lnTo>
                    <a:lnTo>
                      <a:pt x="85" y="156"/>
                    </a:lnTo>
                    <a:lnTo>
                      <a:pt x="80" y="167"/>
                    </a:lnTo>
                    <a:lnTo>
                      <a:pt x="76" y="179"/>
                    </a:lnTo>
                    <a:lnTo>
                      <a:pt x="72" y="191"/>
                    </a:lnTo>
                    <a:lnTo>
                      <a:pt x="70" y="203"/>
                    </a:lnTo>
                    <a:lnTo>
                      <a:pt x="69" y="215"/>
                    </a:lnTo>
                    <a:lnTo>
                      <a:pt x="68" y="227"/>
                    </a:lnTo>
                    <a:lnTo>
                      <a:pt x="68" y="227"/>
                    </a:lnTo>
                    <a:lnTo>
                      <a:pt x="69" y="244"/>
                    </a:lnTo>
                    <a:lnTo>
                      <a:pt x="71" y="259"/>
                    </a:lnTo>
                    <a:lnTo>
                      <a:pt x="76" y="274"/>
                    </a:lnTo>
                    <a:lnTo>
                      <a:pt x="81" y="289"/>
                    </a:lnTo>
                    <a:lnTo>
                      <a:pt x="88" y="303"/>
                    </a:lnTo>
                    <a:lnTo>
                      <a:pt x="96" y="316"/>
                    </a:lnTo>
                    <a:lnTo>
                      <a:pt x="105" y="328"/>
                    </a:lnTo>
                    <a:lnTo>
                      <a:pt x="116" y="340"/>
                    </a:lnTo>
                    <a:lnTo>
                      <a:pt x="126" y="351"/>
                    </a:lnTo>
                    <a:lnTo>
                      <a:pt x="139" y="359"/>
                    </a:lnTo>
                    <a:lnTo>
                      <a:pt x="152" y="367"/>
                    </a:lnTo>
                    <a:lnTo>
                      <a:pt x="166" y="374"/>
                    </a:lnTo>
                    <a:lnTo>
                      <a:pt x="180" y="380"/>
                    </a:lnTo>
                    <a:lnTo>
                      <a:pt x="197" y="383"/>
                    </a:lnTo>
                    <a:lnTo>
                      <a:pt x="212" y="386"/>
                    </a:lnTo>
                    <a:lnTo>
                      <a:pt x="228" y="386"/>
                    </a:lnTo>
                    <a:lnTo>
                      <a:pt x="228" y="386"/>
                    </a:lnTo>
                    <a:lnTo>
                      <a:pt x="240" y="386"/>
                    </a:lnTo>
                    <a:lnTo>
                      <a:pt x="252" y="385"/>
                    </a:lnTo>
                    <a:lnTo>
                      <a:pt x="264" y="383"/>
                    </a:lnTo>
                    <a:lnTo>
                      <a:pt x="274" y="380"/>
                    </a:lnTo>
                    <a:lnTo>
                      <a:pt x="285" y="377"/>
                    </a:lnTo>
                    <a:lnTo>
                      <a:pt x="296" y="371"/>
                    </a:lnTo>
                    <a:lnTo>
                      <a:pt x="307" y="367"/>
                    </a:lnTo>
                    <a:lnTo>
                      <a:pt x="317" y="360"/>
                    </a:lnTo>
                    <a:lnTo>
                      <a:pt x="348" y="404"/>
                    </a:lnTo>
                    <a:lnTo>
                      <a:pt x="348" y="404"/>
                    </a:lnTo>
                    <a:lnTo>
                      <a:pt x="335" y="412"/>
                    </a:lnTo>
                    <a:lnTo>
                      <a:pt x="321" y="420"/>
                    </a:lnTo>
                    <a:lnTo>
                      <a:pt x="306" y="426"/>
                    </a:lnTo>
                    <a:lnTo>
                      <a:pt x="291" y="432"/>
                    </a:lnTo>
                    <a:lnTo>
                      <a:pt x="275" y="435"/>
                    </a:lnTo>
                    <a:lnTo>
                      <a:pt x="260" y="438"/>
                    </a:lnTo>
                    <a:lnTo>
                      <a:pt x="244" y="440"/>
                    </a:lnTo>
                    <a:lnTo>
                      <a:pt x="228" y="440"/>
                    </a:lnTo>
                    <a:lnTo>
                      <a:pt x="228" y="440"/>
                    </a:lnTo>
                    <a:close/>
                    <a:moveTo>
                      <a:pt x="442" y="239"/>
                    </a:moveTo>
                    <a:lnTo>
                      <a:pt x="442" y="239"/>
                    </a:lnTo>
                    <a:lnTo>
                      <a:pt x="441" y="248"/>
                    </a:lnTo>
                    <a:lnTo>
                      <a:pt x="441" y="249"/>
                    </a:lnTo>
                    <a:lnTo>
                      <a:pt x="441" y="249"/>
                    </a:lnTo>
                    <a:lnTo>
                      <a:pt x="437" y="270"/>
                    </a:lnTo>
                    <a:lnTo>
                      <a:pt x="433" y="290"/>
                    </a:lnTo>
                    <a:lnTo>
                      <a:pt x="426" y="310"/>
                    </a:lnTo>
                    <a:lnTo>
                      <a:pt x="417" y="328"/>
                    </a:lnTo>
                    <a:lnTo>
                      <a:pt x="406" y="346"/>
                    </a:lnTo>
                    <a:lnTo>
                      <a:pt x="394" y="362"/>
                    </a:lnTo>
                    <a:lnTo>
                      <a:pt x="379" y="378"/>
                    </a:lnTo>
                    <a:lnTo>
                      <a:pt x="364" y="392"/>
                    </a:lnTo>
                    <a:lnTo>
                      <a:pt x="364" y="392"/>
                    </a:lnTo>
                    <a:lnTo>
                      <a:pt x="360" y="396"/>
                    </a:lnTo>
                    <a:lnTo>
                      <a:pt x="354" y="388"/>
                    </a:lnTo>
                    <a:lnTo>
                      <a:pt x="327" y="352"/>
                    </a:lnTo>
                    <a:lnTo>
                      <a:pt x="327" y="352"/>
                    </a:lnTo>
                    <a:lnTo>
                      <a:pt x="340" y="341"/>
                    </a:lnTo>
                    <a:lnTo>
                      <a:pt x="352" y="328"/>
                    </a:lnTo>
                    <a:lnTo>
                      <a:pt x="362" y="314"/>
                    </a:lnTo>
                    <a:lnTo>
                      <a:pt x="371" y="300"/>
                    </a:lnTo>
                    <a:lnTo>
                      <a:pt x="377" y="284"/>
                    </a:lnTo>
                    <a:lnTo>
                      <a:pt x="382" y="267"/>
                    </a:lnTo>
                    <a:lnTo>
                      <a:pt x="386" y="251"/>
                    </a:lnTo>
                    <a:lnTo>
                      <a:pt x="388" y="234"/>
                    </a:lnTo>
                    <a:lnTo>
                      <a:pt x="442" y="234"/>
                    </a:lnTo>
                    <a:lnTo>
                      <a:pt x="442" y="234"/>
                    </a:lnTo>
                    <a:lnTo>
                      <a:pt x="442" y="238"/>
                    </a:lnTo>
                    <a:lnTo>
                      <a:pt x="442" y="239"/>
                    </a:lnTo>
                    <a:lnTo>
                      <a:pt x="442" y="239"/>
                    </a:lnTo>
                    <a:lnTo>
                      <a:pt x="442" y="2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Freeform 40"/>
              <p:cNvSpPr>
                <a:spLocks noEditPoints="1"/>
              </p:cNvSpPr>
              <p:nvPr/>
            </p:nvSpPr>
            <p:spPr bwMode="auto">
              <a:xfrm>
                <a:off x="3022600" y="4586288"/>
                <a:ext cx="360363" cy="361950"/>
              </a:xfrm>
              <a:custGeom>
                <a:avLst/>
                <a:gdLst>
                  <a:gd name="T0" fmla="*/ 101 w 227"/>
                  <a:gd name="T1" fmla="*/ 0 h 228"/>
                  <a:gd name="T2" fmla="*/ 69 w 227"/>
                  <a:gd name="T3" fmla="*/ 9 h 228"/>
                  <a:gd name="T4" fmla="*/ 41 w 227"/>
                  <a:gd name="T5" fmla="*/ 26 h 228"/>
                  <a:gd name="T6" fmla="*/ 19 w 227"/>
                  <a:gd name="T7" fmla="*/ 51 h 228"/>
                  <a:gd name="T8" fmla="*/ 4 w 227"/>
                  <a:gd name="T9" fmla="*/ 80 h 228"/>
                  <a:gd name="T10" fmla="*/ 0 w 227"/>
                  <a:gd name="T11" fmla="*/ 113 h 228"/>
                  <a:gd name="T12" fmla="*/ 2 w 227"/>
                  <a:gd name="T13" fmla="*/ 137 h 228"/>
                  <a:gd name="T14" fmla="*/ 13 w 227"/>
                  <a:gd name="T15" fmla="*/ 168 h 228"/>
                  <a:gd name="T16" fmla="*/ 33 w 227"/>
                  <a:gd name="T17" fmla="*/ 194 h 228"/>
                  <a:gd name="T18" fmla="*/ 59 w 227"/>
                  <a:gd name="T19" fmla="*/ 214 h 228"/>
                  <a:gd name="T20" fmla="*/ 90 w 227"/>
                  <a:gd name="T21" fmla="*/ 226 h 228"/>
                  <a:gd name="T22" fmla="*/ 113 w 227"/>
                  <a:gd name="T23" fmla="*/ 228 h 228"/>
                  <a:gd name="T24" fmla="*/ 148 w 227"/>
                  <a:gd name="T25" fmla="*/ 222 h 228"/>
                  <a:gd name="T26" fmla="*/ 177 w 227"/>
                  <a:gd name="T27" fmla="*/ 208 h 228"/>
                  <a:gd name="T28" fmla="*/ 202 w 227"/>
                  <a:gd name="T29" fmla="*/ 187 h 228"/>
                  <a:gd name="T30" fmla="*/ 219 w 227"/>
                  <a:gd name="T31" fmla="*/ 159 h 228"/>
                  <a:gd name="T32" fmla="*/ 226 w 227"/>
                  <a:gd name="T33" fmla="*/ 125 h 228"/>
                  <a:gd name="T34" fmla="*/ 226 w 227"/>
                  <a:gd name="T35" fmla="*/ 103 h 228"/>
                  <a:gd name="T36" fmla="*/ 219 w 227"/>
                  <a:gd name="T37" fmla="*/ 69 h 228"/>
                  <a:gd name="T38" fmla="*/ 202 w 227"/>
                  <a:gd name="T39" fmla="*/ 41 h 228"/>
                  <a:gd name="T40" fmla="*/ 177 w 227"/>
                  <a:gd name="T41" fmla="*/ 19 h 228"/>
                  <a:gd name="T42" fmla="*/ 148 w 227"/>
                  <a:gd name="T43" fmla="*/ 5 h 228"/>
                  <a:gd name="T44" fmla="*/ 113 w 227"/>
                  <a:gd name="T45" fmla="*/ 0 h 228"/>
                  <a:gd name="T46" fmla="*/ 113 w 227"/>
                  <a:gd name="T47" fmla="*/ 214 h 228"/>
                  <a:gd name="T48" fmla="*/ 84 w 227"/>
                  <a:gd name="T49" fmla="*/ 210 h 228"/>
                  <a:gd name="T50" fmla="*/ 58 w 227"/>
                  <a:gd name="T51" fmla="*/ 197 h 228"/>
                  <a:gd name="T52" fmla="*/ 36 w 227"/>
                  <a:gd name="T53" fmla="*/ 177 h 228"/>
                  <a:gd name="T54" fmla="*/ 21 w 227"/>
                  <a:gd name="T55" fmla="*/ 152 h 228"/>
                  <a:gd name="T56" fmla="*/ 14 w 227"/>
                  <a:gd name="T57" fmla="*/ 124 h 228"/>
                  <a:gd name="T58" fmla="*/ 14 w 227"/>
                  <a:gd name="T59" fmla="*/ 104 h 228"/>
                  <a:gd name="T60" fmla="*/ 21 w 227"/>
                  <a:gd name="T61" fmla="*/ 76 h 228"/>
                  <a:gd name="T62" fmla="*/ 36 w 227"/>
                  <a:gd name="T63" fmla="*/ 51 h 228"/>
                  <a:gd name="T64" fmla="*/ 58 w 227"/>
                  <a:gd name="T65" fmla="*/ 31 h 228"/>
                  <a:gd name="T66" fmla="*/ 84 w 227"/>
                  <a:gd name="T67" fmla="*/ 18 h 228"/>
                  <a:gd name="T68" fmla="*/ 113 w 227"/>
                  <a:gd name="T69" fmla="*/ 14 h 228"/>
                  <a:gd name="T70" fmla="*/ 133 w 227"/>
                  <a:gd name="T71" fmla="*/ 16 h 228"/>
                  <a:gd name="T72" fmla="*/ 160 w 227"/>
                  <a:gd name="T73" fmla="*/ 26 h 228"/>
                  <a:gd name="T74" fmla="*/ 184 w 227"/>
                  <a:gd name="T75" fmla="*/ 43 h 228"/>
                  <a:gd name="T76" fmla="*/ 202 w 227"/>
                  <a:gd name="T77" fmla="*/ 66 h 228"/>
                  <a:gd name="T78" fmla="*/ 211 w 227"/>
                  <a:gd name="T79" fmla="*/ 94 h 228"/>
                  <a:gd name="T80" fmla="*/ 213 w 227"/>
                  <a:gd name="T81" fmla="*/ 113 h 228"/>
                  <a:gd name="T82" fmla="*/ 209 w 227"/>
                  <a:gd name="T83" fmla="*/ 144 h 228"/>
                  <a:gd name="T84" fmla="*/ 196 w 227"/>
                  <a:gd name="T85" fmla="*/ 170 h 228"/>
                  <a:gd name="T86" fmla="*/ 177 w 227"/>
                  <a:gd name="T87" fmla="*/ 191 h 228"/>
                  <a:gd name="T88" fmla="*/ 152 w 227"/>
                  <a:gd name="T89" fmla="*/ 206 h 228"/>
                  <a:gd name="T90" fmla="*/ 124 w 227"/>
                  <a:gd name="T91" fmla="*/ 2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28">
                    <a:moveTo>
                      <a:pt x="113" y="0"/>
                    </a:moveTo>
                    <a:lnTo>
                      <a:pt x="113" y="0"/>
                    </a:lnTo>
                    <a:lnTo>
                      <a:pt x="101" y="0"/>
                    </a:lnTo>
                    <a:lnTo>
                      <a:pt x="90" y="2"/>
                    </a:lnTo>
                    <a:lnTo>
                      <a:pt x="79" y="5"/>
                    </a:lnTo>
                    <a:lnTo>
                      <a:pt x="69" y="9"/>
                    </a:lnTo>
                    <a:lnTo>
                      <a:pt x="59" y="14"/>
                    </a:lnTo>
                    <a:lnTo>
                      <a:pt x="49" y="19"/>
                    </a:lnTo>
                    <a:lnTo>
                      <a:pt x="41" y="26"/>
                    </a:lnTo>
                    <a:lnTo>
                      <a:pt x="33" y="33"/>
                    </a:lnTo>
                    <a:lnTo>
                      <a:pt x="25" y="41"/>
                    </a:lnTo>
                    <a:lnTo>
                      <a:pt x="19" y="51"/>
                    </a:lnTo>
                    <a:lnTo>
                      <a:pt x="13" y="59"/>
                    </a:lnTo>
                    <a:lnTo>
                      <a:pt x="8" y="69"/>
                    </a:lnTo>
                    <a:lnTo>
                      <a:pt x="4" y="80"/>
                    </a:lnTo>
                    <a:lnTo>
                      <a:pt x="2" y="91"/>
                    </a:lnTo>
                    <a:lnTo>
                      <a:pt x="0" y="103"/>
                    </a:lnTo>
                    <a:lnTo>
                      <a:pt x="0" y="113"/>
                    </a:lnTo>
                    <a:lnTo>
                      <a:pt x="0" y="113"/>
                    </a:lnTo>
                    <a:lnTo>
                      <a:pt x="0" y="125"/>
                    </a:lnTo>
                    <a:lnTo>
                      <a:pt x="2" y="137"/>
                    </a:lnTo>
                    <a:lnTo>
                      <a:pt x="4" y="148"/>
                    </a:lnTo>
                    <a:lnTo>
                      <a:pt x="8" y="159"/>
                    </a:lnTo>
                    <a:lnTo>
                      <a:pt x="13" y="168"/>
                    </a:lnTo>
                    <a:lnTo>
                      <a:pt x="19" y="177"/>
                    </a:lnTo>
                    <a:lnTo>
                      <a:pt x="25" y="187"/>
                    </a:lnTo>
                    <a:lnTo>
                      <a:pt x="33" y="194"/>
                    </a:lnTo>
                    <a:lnTo>
                      <a:pt x="41" y="202"/>
                    </a:lnTo>
                    <a:lnTo>
                      <a:pt x="49" y="208"/>
                    </a:lnTo>
                    <a:lnTo>
                      <a:pt x="59" y="214"/>
                    </a:lnTo>
                    <a:lnTo>
                      <a:pt x="69" y="219"/>
                    </a:lnTo>
                    <a:lnTo>
                      <a:pt x="79" y="222"/>
                    </a:lnTo>
                    <a:lnTo>
                      <a:pt x="90" y="226"/>
                    </a:lnTo>
                    <a:lnTo>
                      <a:pt x="101" y="228"/>
                    </a:lnTo>
                    <a:lnTo>
                      <a:pt x="113" y="228"/>
                    </a:lnTo>
                    <a:lnTo>
                      <a:pt x="113" y="228"/>
                    </a:lnTo>
                    <a:lnTo>
                      <a:pt x="125" y="228"/>
                    </a:lnTo>
                    <a:lnTo>
                      <a:pt x="137" y="226"/>
                    </a:lnTo>
                    <a:lnTo>
                      <a:pt x="148" y="222"/>
                    </a:lnTo>
                    <a:lnTo>
                      <a:pt x="157" y="219"/>
                    </a:lnTo>
                    <a:lnTo>
                      <a:pt x="168" y="214"/>
                    </a:lnTo>
                    <a:lnTo>
                      <a:pt x="177" y="208"/>
                    </a:lnTo>
                    <a:lnTo>
                      <a:pt x="185" y="202"/>
                    </a:lnTo>
                    <a:lnTo>
                      <a:pt x="194" y="194"/>
                    </a:lnTo>
                    <a:lnTo>
                      <a:pt x="202" y="187"/>
                    </a:lnTo>
                    <a:lnTo>
                      <a:pt x="208" y="177"/>
                    </a:lnTo>
                    <a:lnTo>
                      <a:pt x="213" y="168"/>
                    </a:lnTo>
                    <a:lnTo>
                      <a:pt x="219" y="159"/>
                    </a:lnTo>
                    <a:lnTo>
                      <a:pt x="222" y="148"/>
                    </a:lnTo>
                    <a:lnTo>
                      <a:pt x="225" y="137"/>
                    </a:lnTo>
                    <a:lnTo>
                      <a:pt x="226" y="125"/>
                    </a:lnTo>
                    <a:lnTo>
                      <a:pt x="227" y="113"/>
                    </a:lnTo>
                    <a:lnTo>
                      <a:pt x="227" y="113"/>
                    </a:lnTo>
                    <a:lnTo>
                      <a:pt x="226" y="103"/>
                    </a:lnTo>
                    <a:lnTo>
                      <a:pt x="225" y="91"/>
                    </a:lnTo>
                    <a:lnTo>
                      <a:pt x="222" y="80"/>
                    </a:lnTo>
                    <a:lnTo>
                      <a:pt x="219" y="69"/>
                    </a:lnTo>
                    <a:lnTo>
                      <a:pt x="213" y="59"/>
                    </a:lnTo>
                    <a:lnTo>
                      <a:pt x="208" y="51"/>
                    </a:lnTo>
                    <a:lnTo>
                      <a:pt x="202" y="41"/>
                    </a:lnTo>
                    <a:lnTo>
                      <a:pt x="194" y="33"/>
                    </a:lnTo>
                    <a:lnTo>
                      <a:pt x="185" y="26"/>
                    </a:lnTo>
                    <a:lnTo>
                      <a:pt x="177" y="19"/>
                    </a:lnTo>
                    <a:lnTo>
                      <a:pt x="168" y="14"/>
                    </a:lnTo>
                    <a:lnTo>
                      <a:pt x="157" y="9"/>
                    </a:lnTo>
                    <a:lnTo>
                      <a:pt x="148" y="5"/>
                    </a:lnTo>
                    <a:lnTo>
                      <a:pt x="137" y="2"/>
                    </a:lnTo>
                    <a:lnTo>
                      <a:pt x="125" y="0"/>
                    </a:lnTo>
                    <a:lnTo>
                      <a:pt x="113" y="0"/>
                    </a:lnTo>
                    <a:lnTo>
                      <a:pt x="113" y="0"/>
                    </a:lnTo>
                    <a:close/>
                    <a:moveTo>
                      <a:pt x="113" y="214"/>
                    </a:moveTo>
                    <a:lnTo>
                      <a:pt x="113" y="214"/>
                    </a:lnTo>
                    <a:lnTo>
                      <a:pt x="103" y="213"/>
                    </a:lnTo>
                    <a:lnTo>
                      <a:pt x="94" y="212"/>
                    </a:lnTo>
                    <a:lnTo>
                      <a:pt x="84" y="210"/>
                    </a:lnTo>
                    <a:lnTo>
                      <a:pt x="74" y="206"/>
                    </a:lnTo>
                    <a:lnTo>
                      <a:pt x="65" y="202"/>
                    </a:lnTo>
                    <a:lnTo>
                      <a:pt x="58" y="197"/>
                    </a:lnTo>
                    <a:lnTo>
                      <a:pt x="49" y="191"/>
                    </a:lnTo>
                    <a:lnTo>
                      <a:pt x="43" y="185"/>
                    </a:lnTo>
                    <a:lnTo>
                      <a:pt x="36" y="177"/>
                    </a:lnTo>
                    <a:lnTo>
                      <a:pt x="31" y="170"/>
                    </a:lnTo>
                    <a:lnTo>
                      <a:pt x="25" y="162"/>
                    </a:lnTo>
                    <a:lnTo>
                      <a:pt x="21" y="152"/>
                    </a:lnTo>
                    <a:lnTo>
                      <a:pt x="18" y="144"/>
                    </a:lnTo>
                    <a:lnTo>
                      <a:pt x="16" y="134"/>
                    </a:lnTo>
                    <a:lnTo>
                      <a:pt x="14" y="124"/>
                    </a:lnTo>
                    <a:lnTo>
                      <a:pt x="14" y="113"/>
                    </a:lnTo>
                    <a:lnTo>
                      <a:pt x="14" y="113"/>
                    </a:lnTo>
                    <a:lnTo>
                      <a:pt x="14" y="104"/>
                    </a:lnTo>
                    <a:lnTo>
                      <a:pt x="16" y="94"/>
                    </a:lnTo>
                    <a:lnTo>
                      <a:pt x="18" y="84"/>
                    </a:lnTo>
                    <a:lnTo>
                      <a:pt x="21" y="76"/>
                    </a:lnTo>
                    <a:lnTo>
                      <a:pt x="25" y="66"/>
                    </a:lnTo>
                    <a:lnTo>
                      <a:pt x="31" y="58"/>
                    </a:lnTo>
                    <a:lnTo>
                      <a:pt x="36" y="51"/>
                    </a:lnTo>
                    <a:lnTo>
                      <a:pt x="43" y="43"/>
                    </a:lnTo>
                    <a:lnTo>
                      <a:pt x="49" y="37"/>
                    </a:lnTo>
                    <a:lnTo>
                      <a:pt x="58" y="31"/>
                    </a:lnTo>
                    <a:lnTo>
                      <a:pt x="65" y="26"/>
                    </a:lnTo>
                    <a:lnTo>
                      <a:pt x="74" y="22"/>
                    </a:lnTo>
                    <a:lnTo>
                      <a:pt x="84" y="18"/>
                    </a:lnTo>
                    <a:lnTo>
                      <a:pt x="94" y="16"/>
                    </a:lnTo>
                    <a:lnTo>
                      <a:pt x="103" y="15"/>
                    </a:lnTo>
                    <a:lnTo>
                      <a:pt x="113" y="14"/>
                    </a:lnTo>
                    <a:lnTo>
                      <a:pt x="113" y="14"/>
                    </a:lnTo>
                    <a:lnTo>
                      <a:pt x="124" y="15"/>
                    </a:lnTo>
                    <a:lnTo>
                      <a:pt x="133" y="16"/>
                    </a:lnTo>
                    <a:lnTo>
                      <a:pt x="143" y="18"/>
                    </a:lnTo>
                    <a:lnTo>
                      <a:pt x="152" y="22"/>
                    </a:lnTo>
                    <a:lnTo>
                      <a:pt x="160" y="26"/>
                    </a:lnTo>
                    <a:lnTo>
                      <a:pt x="169" y="31"/>
                    </a:lnTo>
                    <a:lnTo>
                      <a:pt x="177" y="37"/>
                    </a:lnTo>
                    <a:lnTo>
                      <a:pt x="184" y="43"/>
                    </a:lnTo>
                    <a:lnTo>
                      <a:pt x="191" y="51"/>
                    </a:lnTo>
                    <a:lnTo>
                      <a:pt x="196" y="58"/>
                    </a:lnTo>
                    <a:lnTo>
                      <a:pt x="202" y="66"/>
                    </a:lnTo>
                    <a:lnTo>
                      <a:pt x="205" y="76"/>
                    </a:lnTo>
                    <a:lnTo>
                      <a:pt x="209" y="84"/>
                    </a:lnTo>
                    <a:lnTo>
                      <a:pt x="211" y="94"/>
                    </a:lnTo>
                    <a:lnTo>
                      <a:pt x="212" y="104"/>
                    </a:lnTo>
                    <a:lnTo>
                      <a:pt x="213" y="113"/>
                    </a:lnTo>
                    <a:lnTo>
                      <a:pt x="213" y="113"/>
                    </a:lnTo>
                    <a:lnTo>
                      <a:pt x="212" y="124"/>
                    </a:lnTo>
                    <a:lnTo>
                      <a:pt x="211" y="134"/>
                    </a:lnTo>
                    <a:lnTo>
                      <a:pt x="209" y="144"/>
                    </a:lnTo>
                    <a:lnTo>
                      <a:pt x="205" y="152"/>
                    </a:lnTo>
                    <a:lnTo>
                      <a:pt x="202" y="162"/>
                    </a:lnTo>
                    <a:lnTo>
                      <a:pt x="196" y="170"/>
                    </a:lnTo>
                    <a:lnTo>
                      <a:pt x="191" y="177"/>
                    </a:lnTo>
                    <a:lnTo>
                      <a:pt x="184" y="185"/>
                    </a:lnTo>
                    <a:lnTo>
                      <a:pt x="177" y="191"/>
                    </a:lnTo>
                    <a:lnTo>
                      <a:pt x="169" y="197"/>
                    </a:lnTo>
                    <a:lnTo>
                      <a:pt x="160" y="202"/>
                    </a:lnTo>
                    <a:lnTo>
                      <a:pt x="152" y="206"/>
                    </a:lnTo>
                    <a:lnTo>
                      <a:pt x="143" y="210"/>
                    </a:lnTo>
                    <a:lnTo>
                      <a:pt x="133" y="212"/>
                    </a:lnTo>
                    <a:lnTo>
                      <a:pt x="124" y="213"/>
                    </a:lnTo>
                    <a:lnTo>
                      <a:pt x="113" y="214"/>
                    </a:lnTo>
                    <a:lnTo>
                      <a:pt x="113"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2" name="Freeform 41"/>
              <p:cNvSpPr>
                <a:spLocks noEditPoints="1"/>
              </p:cNvSpPr>
              <p:nvPr/>
            </p:nvSpPr>
            <p:spPr bwMode="auto">
              <a:xfrm>
                <a:off x="3060700" y="4625975"/>
                <a:ext cx="282575" cy="282575"/>
              </a:xfrm>
              <a:custGeom>
                <a:avLst/>
                <a:gdLst>
                  <a:gd name="T0" fmla="*/ 80 w 178"/>
                  <a:gd name="T1" fmla="*/ 1 h 178"/>
                  <a:gd name="T2" fmla="*/ 54 w 178"/>
                  <a:gd name="T3" fmla="*/ 7 h 178"/>
                  <a:gd name="T4" fmla="*/ 33 w 178"/>
                  <a:gd name="T5" fmla="*/ 20 h 178"/>
                  <a:gd name="T6" fmla="*/ 16 w 178"/>
                  <a:gd name="T7" fmla="*/ 40 h 178"/>
                  <a:gd name="T8" fmla="*/ 5 w 178"/>
                  <a:gd name="T9" fmla="*/ 62 h 178"/>
                  <a:gd name="T10" fmla="*/ 0 w 178"/>
                  <a:gd name="T11" fmla="*/ 88 h 178"/>
                  <a:gd name="T12" fmla="*/ 3 w 178"/>
                  <a:gd name="T13" fmla="*/ 107 h 178"/>
                  <a:gd name="T14" fmla="*/ 11 w 178"/>
                  <a:gd name="T15" fmla="*/ 132 h 178"/>
                  <a:gd name="T16" fmla="*/ 26 w 178"/>
                  <a:gd name="T17" fmla="*/ 152 h 178"/>
                  <a:gd name="T18" fmla="*/ 47 w 178"/>
                  <a:gd name="T19" fmla="*/ 167 h 178"/>
                  <a:gd name="T20" fmla="*/ 72 w 178"/>
                  <a:gd name="T21" fmla="*/ 176 h 178"/>
                  <a:gd name="T22" fmla="*/ 89 w 178"/>
                  <a:gd name="T23" fmla="*/ 178 h 178"/>
                  <a:gd name="T24" fmla="*/ 116 w 178"/>
                  <a:gd name="T25" fmla="*/ 174 h 178"/>
                  <a:gd name="T26" fmla="*/ 139 w 178"/>
                  <a:gd name="T27" fmla="*/ 163 h 178"/>
                  <a:gd name="T28" fmla="*/ 158 w 178"/>
                  <a:gd name="T29" fmla="*/ 146 h 178"/>
                  <a:gd name="T30" fmla="*/ 171 w 178"/>
                  <a:gd name="T31" fmla="*/ 123 h 178"/>
                  <a:gd name="T32" fmla="*/ 178 w 178"/>
                  <a:gd name="T33" fmla="*/ 98 h 178"/>
                  <a:gd name="T34" fmla="*/ 178 w 178"/>
                  <a:gd name="T35" fmla="*/ 80 h 178"/>
                  <a:gd name="T36" fmla="*/ 171 w 178"/>
                  <a:gd name="T37" fmla="*/ 55 h 178"/>
                  <a:gd name="T38" fmla="*/ 158 w 178"/>
                  <a:gd name="T39" fmla="*/ 32 h 178"/>
                  <a:gd name="T40" fmla="*/ 139 w 178"/>
                  <a:gd name="T41" fmla="*/ 15 h 178"/>
                  <a:gd name="T42" fmla="*/ 116 w 178"/>
                  <a:gd name="T43" fmla="*/ 4 h 178"/>
                  <a:gd name="T44" fmla="*/ 89 w 178"/>
                  <a:gd name="T45" fmla="*/ 0 h 178"/>
                  <a:gd name="T46" fmla="*/ 89 w 178"/>
                  <a:gd name="T47" fmla="*/ 164 h 178"/>
                  <a:gd name="T48" fmla="*/ 67 w 178"/>
                  <a:gd name="T49" fmla="*/ 160 h 178"/>
                  <a:gd name="T50" fmla="*/ 48 w 178"/>
                  <a:gd name="T51" fmla="*/ 151 h 178"/>
                  <a:gd name="T52" fmla="*/ 32 w 178"/>
                  <a:gd name="T53" fmla="*/ 136 h 178"/>
                  <a:gd name="T54" fmla="*/ 21 w 178"/>
                  <a:gd name="T55" fmla="*/ 118 h 178"/>
                  <a:gd name="T56" fmla="*/ 16 w 178"/>
                  <a:gd name="T57" fmla="*/ 97 h 178"/>
                  <a:gd name="T58" fmla="*/ 16 w 178"/>
                  <a:gd name="T59" fmla="*/ 81 h 178"/>
                  <a:gd name="T60" fmla="*/ 21 w 178"/>
                  <a:gd name="T61" fmla="*/ 60 h 178"/>
                  <a:gd name="T62" fmla="*/ 32 w 178"/>
                  <a:gd name="T63" fmla="*/ 42 h 178"/>
                  <a:gd name="T64" fmla="*/ 48 w 178"/>
                  <a:gd name="T65" fmla="*/ 27 h 178"/>
                  <a:gd name="T66" fmla="*/ 67 w 178"/>
                  <a:gd name="T67" fmla="*/ 18 h 178"/>
                  <a:gd name="T68" fmla="*/ 89 w 178"/>
                  <a:gd name="T69" fmla="*/ 14 h 178"/>
                  <a:gd name="T70" fmla="*/ 104 w 178"/>
                  <a:gd name="T71" fmla="*/ 16 h 178"/>
                  <a:gd name="T72" fmla="*/ 125 w 178"/>
                  <a:gd name="T73" fmla="*/ 24 h 178"/>
                  <a:gd name="T74" fmla="*/ 142 w 178"/>
                  <a:gd name="T75" fmla="*/ 37 h 178"/>
                  <a:gd name="T76" fmla="*/ 155 w 178"/>
                  <a:gd name="T77" fmla="*/ 54 h 178"/>
                  <a:gd name="T78" fmla="*/ 162 w 178"/>
                  <a:gd name="T79" fmla="*/ 74 h 178"/>
                  <a:gd name="T80" fmla="*/ 163 w 178"/>
                  <a:gd name="T81" fmla="*/ 88 h 178"/>
                  <a:gd name="T82" fmla="*/ 160 w 178"/>
                  <a:gd name="T83" fmla="*/ 111 h 178"/>
                  <a:gd name="T84" fmla="*/ 152 w 178"/>
                  <a:gd name="T85" fmla="*/ 131 h 178"/>
                  <a:gd name="T86" fmla="*/ 136 w 178"/>
                  <a:gd name="T87" fmla="*/ 147 h 178"/>
                  <a:gd name="T88" fmla="*/ 118 w 178"/>
                  <a:gd name="T89" fmla="*/ 158 h 178"/>
                  <a:gd name="T90" fmla="*/ 97 w 178"/>
                  <a:gd name="T91"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78">
                    <a:moveTo>
                      <a:pt x="89" y="0"/>
                    </a:moveTo>
                    <a:lnTo>
                      <a:pt x="89" y="0"/>
                    </a:lnTo>
                    <a:lnTo>
                      <a:pt x="80" y="1"/>
                    </a:lnTo>
                    <a:lnTo>
                      <a:pt x="72" y="2"/>
                    </a:lnTo>
                    <a:lnTo>
                      <a:pt x="63" y="4"/>
                    </a:lnTo>
                    <a:lnTo>
                      <a:pt x="54" y="7"/>
                    </a:lnTo>
                    <a:lnTo>
                      <a:pt x="47" y="11"/>
                    </a:lnTo>
                    <a:lnTo>
                      <a:pt x="39" y="15"/>
                    </a:lnTo>
                    <a:lnTo>
                      <a:pt x="33" y="20"/>
                    </a:lnTo>
                    <a:lnTo>
                      <a:pt x="26" y="26"/>
                    </a:lnTo>
                    <a:lnTo>
                      <a:pt x="21" y="32"/>
                    </a:lnTo>
                    <a:lnTo>
                      <a:pt x="16" y="40"/>
                    </a:lnTo>
                    <a:lnTo>
                      <a:pt x="11" y="46"/>
                    </a:lnTo>
                    <a:lnTo>
                      <a:pt x="8" y="55"/>
                    </a:lnTo>
                    <a:lnTo>
                      <a:pt x="5" y="62"/>
                    </a:lnTo>
                    <a:lnTo>
                      <a:pt x="3" y="71"/>
                    </a:lnTo>
                    <a:lnTo>
                      <a:pt x="1" y="80"/>
                    </a:lnTo>
                    <a:lnTo>
                      <a:pt x="0" y="88"/>
                    </a:lnTo>
                    <a:lnTo>
                      <a:pt x="0" y="88"/>
                    </a:lnTo>
                    <a:lnTo>
                      <a:pt x="1" y="98"/>
                    </a:lnTo>
                    <a:lnTo>
                      <a:pt x="3" y="107"/>
                    </a:lnTo>
                    <a:lnTo>
                      <a:pt x="5" y="115"/>
                    </a:lnTo>
                    <a:lnTo>
                      <a:pt x="8" y="123"/>
                    </a:lnTo>
                    <a:lnTo>
                      <a:pt x="11" y="132"/>
                    </a:lnTo>
                    <a:lnTo>
                      <a:pt x="16" y="138"/>
                    </a:lnTo>
                    <a:lnTo>
                      <a:pt x="21" y="146"/>
                    </a:lnTo>
                    <a:lnTo>
                      <a:pt x="26" y="152"/>
                    </a:lnTo>
                    <a:lnTo>
                      <a:pt x="33" y="158"/>
                    </a:lnTo>
                    <a:lnTo>
                      <a:pt x="39" y="163"/>
                    </a:lnTo>
                    <a:lnTo>
                      <a:pt x="47" y="167"/>
                    </a:lnTo>
                    <a:lnTo>
                      <a:pt x="54" y="170"/>
                    </a:lnTo>
                    <a:lnTo>
                      <a:pt x="63" y="174"/>
                    </a:lnTo>
                    <a:lnTo>
                      <a:pt x="72" y="176"/>
                    </a:lnTo>
                    <a:lnTo>
                      <a:pt x="80" y="177"/>
                    </a:lnTo>
                    <a:lnTo>
                      <a:pt x="89" y="178"/>
                    </a:lnTo>
                    <a:lnTo>
                      <a:pt x="89" y="178"/>
                    </a:lnTo>
                    <a:lnTo>
                      <a:pt x="99" y="177"/>
                    </a:lnTo>
                    <a:lnTo>
                      <a:pt x="107" y="176"/>
                    </a:lnTo>
                    <a:lnTo>
                      <a:pt x="116" y="174"/>
                    </a:lnTo>
                    <a:lnTo>
                      <a:pt x="124" y="170"/>
                    </a:lnTo>
                    <a:lnTo>
                      <a:pt x="131" y="167"/>
                    </a:lnTo>
                    <a:lnTo>
                      <a:pt x="139" y="163"/>
                    </a:lnTo>
                    <a:lnTo>
                      <a:pt x="146" y="158"/>
                    </a:lnTo>
                    <a:lnTo>
                      <a:pt x="152" y="152"/>
                    </a:lnTo>
                    <a:lnTo>
                      <a:pt x="158" y="146"/>
                    </a:lnTo>
                    <a:lnTo>
                      <a:pt x="162" y="138"/>
                    </a:lnTo>
                    <a:lnTo>
                      <a:pt x="168" y="132"/>
                    </a:lnTo>
                    <a:lnTo>
                      <a:pt x="171" y="123"/>
                    </a:lnTo>
                    <a:lnTo>
                      <a:pt x="174" y="115"/>
                    </a:lnTo>
                    <a:lnTo>
                      <a:pt x="176" y="107"/>
                    </a:lnTo>
                    <a:lnTo>
                      <a:pt x="178" y="98"/>
                    </a:lnTo>
                    <a:lnTo>
                      <a:pt x="178" y="88"/>
                    </a:lnTo>
                    <a:lnTo>
                      <a:pt x="178" y="88"/>
                    </a:lnTo>
                    <a:lnTo>
                      <a:pt x="178" y="80"/>
                    </a:lnTo>
                    <a:lnTo>
                      <a:pt x="176" y="71"/>
                    </a:lnTo>
                    <a:lnTo>
                      <a:pt x="174" y="62"/>
                    </a:lnTo>
                    <a:lnTo>
                      <a:pt x="171" y="55"/>
                    </a:lnTo>
                    <a:lnTo>
                      <a:pt x="168" y="46"/>
                    </a:lnTo>
                    <a:lnTo>
                      <a:pt x="162" y="40"/>
                    </a:lnTo>
                    <a:lnTo>
                      <a:pt x="158" y="32"/>
                    </a:lnTo>
                    <a:lnTo>
                      <a:pt x="152" y="26"/>
                    </a:lnTo>
                    <a:lnTo>
                      <a:pt x="146" y="20"/>
                    </a:lnTo>
                    <a:lnTo>
                      <a:pt x="139" y="15"/>
                    </a:lnTo>
                    <a:lnTo>
                      <a:pt x="131" y="11"/>
                    </a:lnTo>
                    <a:lnTo>
                      <a:pt x="124" y="7"/>
                    </a:lnTo>
                    <a:lnTo>
                      <a:pt x="116" y="4"/>
                    </a:lnTo>
                    <a:lnTo>
                      <a:pt x="107" y="2"/>
                    </a:lnTo>
                    <a:lnTo>
                      <a:pt x="99" y="1"/>
                    </a:lnTo>
                    <a:lnTo>
                      <a:pt x="89" y="0"/>
                    </a:lnTo>
                    <a:lnTo>
                      <a:pt x="89" y="0"/>
                    </a:lnTo>
                    <a:close/>
                    <a:moveTo>
                      <a:pt x="89" y="164"/>
                    </a:moveTo>
                    <a:lnTo>
                      <a:pt x="89" y="164"/>
                    </a:lnTo>
                    <a:lnTo>
                      <a:pt x="81" y="163"/>
                    </a:lnTo>
                    <a:lnTo>
                      <a:pt x="74" y="162"/>
                    </a:lnTo>
                    <a:lnTo>
                      <a:pt x="67" y="160"/>
                    </a:lnTo>
                    <a:lnTo>
                      <a:pt x="60" y="158"/>
                    </a:lnTo>
                    <a:lnTo>
                      <a:pt x="53" y="154"/>
                    </a:lnTo>
                    <a:lnTo>
                      <a:pt x="48" y="151"/>
                    </a:lnTo>
                    <a:lnTo>
                      <a:pt x="41" y="147"/>
                    </a:lnTo>
                    <a:lnTo>
                      <a:pt x="36" y="141"/>
                    </a:lnTo>
                    <a:lnTo>
                      <a:pt x="32" y="136"/>
                    </a:lnTo>
                    <a:lnTo>
                      <a:pt x="27" y="131"/>
                    </a:lnTo>
                    <a:lnTo>
                      <a:pt x="24" y="124"/>
                    </a:lnTo>
                    <a:lnTo>
                      <a:pt x="21" y="118"/>
                    </a:lnTo>
                    <a:lnTo>
                      <a:pt x="18" y="111"/>
                    </a:lnTo>
                    <a:lnTo>
                      <a:pt x="17" y="104"/>
                    </a:lnTo>
                    <a:lnTo>
                      <a:pt x="16" y="97"/>
                    </a:lnTo>
                    <a:lnTo>
                      <a:pt x="14" y="88"/>
                    </a:lnTo>
                    <a:lnTo>
                      <a:pt x="14" y="88"/>
                    </a:lnTo>
                    <a:lnTo>
                      <a:pt x="16" y="81"/>
                    </a:lnTo>
                    <a:lnTo>
                      <a:pt x="17" y="74"/>
                    </a:lnTo>
                    <a:lnTo>
                      <a:pt x="18" y="67"/>
                    </a:lnTo>
                    <a:lnTo>
                      <a:pt x="21" y="60"/>
                    </a:lnTo>
                    <a:lnTo>
                      <a:pt x="24" y="54"/>
                    </a:lnTo>
                    <a:lnTo>
                      <a:pt x="27" y="47"/>
                    </a:lnTo>
                    <a:lnTo>
                      <a:pt x="32" y="42"/>
                    </a:lnTo>
                    <a:lnTo>
                      <a:pt x="36" y="37"/>
                    </a:lnTo>
                    <a:lnTo>
                      <a:pt x="41" y="31"/>
                    </a:lnTo>
                    <a:lnTo>
                      <a:pt x="48" y="27"/>
                    </a:lnTo>
                    <a:lnTo>
                      <a:pt x="53" y="24"/>
                    </a:lnTo>
                    <a:lnTo>
                      <a:pt x="60" y="20"/>
                    </a:lnTo>
                    <a:lnTo>
                      <a:pt x="67" y="18"/>
                    </a:lnTo>
                    <a:lnTo>
                      <a:pt x="74" y="16"/>
                    </a:lnTo>
                    <a:lnTo>
                      <a:pt x="81" y="15"/>
                    </a:lnTo>
                    <a:lnTo>
                      <a:pt x="89" y="14"/>
                    </a:lnTo>
                    <a:lnTo>
                      <a:pt x="89" y="14"/>
                    </a:lnTo>
                    <a:lnTo>
                      <a:pt x="97" y="15"/>
                    </a:lnTo>
                    <a:lnTo>
                      <a:pt x="104" y="16"/>
                    </a:lnTo>
                    <a:lnTo>
                      <a:pt x="112" y="18"/>
                    </a:lnTo>
                    <a:lnTo>
                      <a:pt x="118" y="20"/>
                    </a:lnTo>
                    <a:lnTo>
                      <a:pt x="125" y="24"/>
                    </a:lnTo>
                    <a:lnTo>
                      <a:pt x="131" y="27"/>
                    </a:lnTo>
                    <a:lnTo>
                      <a:pt x="136" y="31"/>
                    </a:lnTo>
                    <a:lnTo>
                      <a:pt x="142" y="37"/>
                    </a:lnTo>
                    <a:lnTo>
                      <a:pt x="147" y="42"/>
                    </a:lnTo>
                    <a:lnTo>
                      <a:pt x="152" y="47"/>
                    </a:lnTo>
                    <a:lnTo>
                      <a:pt x="155" y="54"/>
                    </a:lnTo>
                    <a:lnTo>
                      <a:pt x="158" y="60"/>
                    </a:lnTo>
                    <a:lnTo>
                      <a:pt x="160" y="67"/>
                    </a:lnTo>
                    <a:lnTo>
                      <a:pt x="162" y="74"/>
                    </a:lnTo>
                    <a:lnTo>
                      <a:pt x="163" y="81"/>
                    </a:lnTo>
                    <a:lnTo>
                      <a:pt x="163" y="88"/>
                    </a:lnTo>
                    <a:lnTo>
                      <a:pt x="163" y="88"/>
                    </a:lnTo>
                    <a:lnTo>
                      <a:pt x="163" y="97"/>
                    </a:lnTo>
                    <a:lnTo>
                      <a:pt x="162" y="104"/>
                    </a:lnTo>
                    <a:lnTo>
                      <a:pt x="160" y="111"/>
                    </a:lnTo>
                    <a:lnTo>
                      <a:pt x="158" y="118"/>
                    </a:lnTo>
                    <a:lnTo>
                      <a:pt x="155" y="124"/>
                    </a:lnTo>
                    <a:lnTo>
                      <a:pt x="152" y="131"/>
                    </a:lnTo>
                    <a:lnTo>
                      <a:pt x="147" y="136"/>
                    </a:lnTo>
                    <a:lnTo>
                      <a:pt x="142" y="141"/>
                    </a:lnTo>
                    <a:lnTo>
                      <a:pt x="136" y="147"/>
                    </a:lnTo>
                    <a:lnTo>
                      <a:pt x="131" y="151"/>
                    </a:lnTo>
                    <a:lnTo>
                      <a:pt x="125" y="154"/>
                    </a:lnTo>
                    <a:lnTo>
                      <a:pt x="118" y="158"/>
                    </a:lnTo>
                    <a:lnTo>
                      <a:pt x="112" y="160"/>
                    </a:lnTo>
                    <a:lnTo>
                      <a:pt x="104" y="162"/>
                    </a:lnTo>
                    <a:lnTo>
                      <a:pt x="97" y="163"/>
                    </a:lnTo>
                    <a:lnTo>
                      <a:pt x="89" y="164"/>
                    </a:lnTo>
                    <a:lnTo>
                      <a:pt x="89"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3" name="Freeform 42"/>
              <p:cNvSpPr>
                <a:spLocks noEditPoints="1"/>
              </p:cNvSpPr>
              <p:nvPr/>
            </p:nvSpPr>
            <p:spPr bwMode="auto">
              <a:xfrm>
                <a:off x="3152775" y="4668838"/>
                <a:ext cx="98425" cy="188913"/>
              </a:xfrm>
              <a:custGeom>
                <a:avLst/>
                <a:gdLst>
                  <a:gd name="T0" fmla="*/ 39 w 62"/>
                  <a:gd name="T1" fmla="*/ 0 h 119"/>
                  <a:gd name="T2" fmla="*/ 24 w 62"/>
                  <a:gd name="T3" fmla="*/ 3 h 119"/>
                  <a:gd name="T4" fmla="*/ 23 w 62"/>
                  <a:gd name="T5" fmla="*/ 3 h 119"/>
                  <a:gd name="T6" fmla="*/ 15 w 62"/>
                  <a:gd name="T7" fmla="*/ 5 h 119"/>
                  <a:gd name="T8" fmla="*/ 6 w 62"/>
                  <a:gd name="T9" fmla="*/ 11 h 119"/>
                  <a:gd name="T10" fmla="*/ 1 w 62"/>
                  <a:gd name="T11" fmla="*/ 18 h 119"/>
                  <a:gd name="T12" fmla="*/ 0 w 62"/>
                  <a:gd name="T13" fmla="*/ 28 h 119"/>
                  <a:gd name="T14" fmla="*/ 0 w 62"/>
                  <a:gd name="T15" fmla="*/ 40 h 119"/>
                  <a:gd name="T16" fmla="*/ 3 w 62"/>
                  <a:gd name="T17" fmla="*/ 51 h 119"/>
                  <a:gd name="T18" fmla="*/ 13 w 62"/>
                  <a:gd name="T19" fmla="*/ 59 h 119"/>
                  <a:gd name="T20" fmla="*/ 17 w 62"/>
                  <a:gd name="T21" fmla="*/ 61 h 119"/>
                  <a:gd name="T22" fmla="*/ 24 w 62"/>
                  <a:gd name="T23" fmla="*/ 100 h 119"/>
                  <a:gd name="T24" fmla="*/ 23 w 62"/>
                  <a:gd name="T25" fmla="*/ 100 h 119"/>
                  <a:gd name="T26" fmla="*/ 17 w 62"/>
                  <a:gd name="T27" fmla="*/ 98 h 119"/>
                  <a:gd name="T28" fmla="*/ 14 w 62"/>
                  <a:gd name="T29" fmla="*/ 91 h 119"/>
                  <a:gd name="T30" fmla="*/ 0 w 62"/>
                  <a:gd name="T31" fmla="*/ 85 h 119"/>
                  <a:gd name="T32" fmla="*/ 0 w 62"/>
                  <a:gd name="T33" fmla="*/ 91 h 119"/>
                  <a:gd name="T34" fmla="*/ 1 w 62"/>
                  <a:gd name="T35" fmla="*/ 100 h 119"/>
                  <a:gd name="T36" fmla="*/ 6 w 62"/>
                  <a:gd name="T37" fmla="*/ 108 h 119"/>
                  <a:gd name="T38" fmla="*/ 15 w 62"/>
                  <a:gd name="T39" fmla="*/ 113 h 119"/>
                  <a:gd name="T40" fmla="*/ 23 w 62"/>
                  <a:gd name="T41" fmla="*/ 115 h 119"/>
                  <a:gd name="T42" fmla="*/ 24 w 62"/>
                  <a:gd name="T43" fmla="*/ 119 h 119"/>
                  <a:gd name="T44" fmla="*/ 39 w 62"/>
                  <a:gd name="T45" fmla="*/ 114 h 119"/>
                  <a:gd name="T46" fmla="*/ 44 w 62"/>
                  <a:gd name="T47" fmla="*/ 114 h 119"/>
                  <a:gd name="T48" fmla="*/ 51 w 62"/>
                  <a:gd name="T49" fmla="*/ 110 h 119"/>
                  <a:gd name="T50" fmla="*/ 58 w 62"/>
                  <a:gd name="T51" fmla="*/ 104 h 119"/>
                  <a:gd name="T52" fmla="*/ 62 w 62"/>
                  <a:gd name="T53" fmla="*/ 95 h 119"/>
                  <a:gd name="T54" fmla="*/ 62 w 62"/>
                  <a:gd name="T55" fmla="*/ 79 h 119"/>
                  <a:gd name="T56" fmla="*/ 61 w 62"/>
                  <a:gd name="T57" fmla="*/ 73 h 119"/>
                  <a:gd name="T58" fmla="*/ 55 w 62"/>
                  <a:gd name="T59" fmla="*/ 64 h 119"/>
                  <a:gd name="T60" fmla="*/ 45 w 62"/>
                  <a:gd name="T61" fmla="*/ 57 h 119"/>
                  <a:gd name="T62" fmla="*/ 39 w 62"/>
                  <a:gd name="T63" fmla="*/ 55 h 119"/>
                  <a:gd name="T64" fmla="*/ 39 w 62"/>
                  <a:gd name="T65" fmla="*/ 18 h 119"/>
                  <a:gd name="T66" fmla="*/ 45 w 62"/>
                  <a:gd name="T67" fmla="*/ 21 h 119"/>
                  <a:gd name="T68" fmla="*/ 48 w 62"/>
                  <a:gd name="T69" fmla="*/ 28 h 119"/>
                  <a:gd name="T70" fmla="*/ 62 w 62"/>
                  <a:gd name="T71" fmla="*/ 33 h 119"/>
                  <a:gd name="T72" fmla="*/ 62 w 62"/>
                  <a:gd name="T73" fmla="*/ 28 h 119"/>
                  <a:gd name="T74" fmla="*/ 60 w 62"/>
                  <a:gd name="T75" fmla="*/ 19 h 119"/>
                  <a:gd name="T76" fmla="*/ 56 w 62"/>
                  <a:gd name="T77" fmla="*/ 11 h 119"/>
                  <a:gd name="T78" fmla="*/ 48 w 62"/>
                  <a:gd name="T79" fmla="*/ 6 h 119"/>
                  <a:gd name="T80" fmla="*/ 39 w 62"/>
                  <a:gd name="T81" fmla="*/ 4 h 119"/>
                  <a:gd name="T82" fmla="*/ 48 w 62"/>
                  <a:gd name="T83" fmla="*/ 79 h 119"/>
                  <a:gd name="T84" fmla="*/ 48 w 62"/>
                  <a:gd name="T85" fmla="*/ 91 h 119"/>
                  <a:gd name="T86" fmla="*/ 45 w 62"/>
                  <a:gd name="T87" fmla="*/ 97 h 119"/>
                  <a:gd name="T88" fmla="*/ 39 w 62"/>
                  <a:gd name="T89" fmla="*/ 100 h 119"/>
                  <a:gd name="T90" fmla="*/ 42 w 62"/>
                  <a:gd name="T91" fmla="*/ 71 h 119"/>
                  <a:gd name="T92" fmla="*/ 46 w 62"/>
                  <a:gd name="T93" fmla="*/ 75 h 119"/>
                  <a:gd name="T94" fmla="*/ 48 w 62"/>
                  <a:gd name="T95" fmla="*/ 79 h 119"/>
                  <a:gd name="T96" fmla="*/ 22 w 62"/>
                  <a:gd name="T97" fmla="*/ 48 h 119"/>
                  <a:gd name="T98" fmla="*/ 22 w 62"/>
                  <a:gd name="T99" fmla="*/ 48 h 119"/>
                  <a:gd name="T100" fmla="*/ 19 w 62"/>
                  <a:gd name="T101" fmla="*/ 47 h 119"/>
                  <a:gd name="T102" fmla="*/ 14 w 62"/>
                  <a:gd name="T103" fmla="*/ 42 h 119"/>
                  <a:gd name="T104" fmla="*/ 14 w 62"/>
                  <a:gd name="T105" fmla="*/ 28 h 119"/>
                  <a:gd name="T106" fmla="*/ 15 w 62"/>
                  <a:gd name="T107" fmla="*/ 24 h 119"/>
                  <a:gd name="T108" fmla="*/ 20 w 62"/>
                  <a:gd name="T109" fmla="*/ 18 h 119"/>
                  <a:gd name="T110" fmla="*/ 24 w 62"/>
                  <a:gd name="T111" fmla="*/ 18 h 119"/>
                  <a:gd name="T112" fmla="*/ 22 w 62"/>
                  <a:gd name="T113"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19">
                    <a:moveTo>
                      <a:pt x="39" y="4"/>
                    </a:moveTo>
                    <a:lnTo>
                      <a:pt x="39" y="0"/>
                    </a:lnTo>
                    <a:lnTo>
                      <a:pt x="24" y="0"/>
                    </a:lnTo>
                    <a:lnTo>
                      <a:pt x="24" y="3"/>
                    </a:lnTo>
                    <a:lnTo>
                      <a:pt x="23" y="3"/>
                    </a:lnTo>
                    <a:lnTo>
                      <a:pt x="23" y="3"/>
                    </a:lnTo>
                    <a:lnTo>
                      <a:pt x="19" y="4"/>
                    </a:lnTo>
                    <a:lnTo>
                      <a:pt x="15" y="5"/>
                    </a:lnTo>
                    <a:lnTo>
                      <a:pt x="10" y="7"/>
                    </a:lnTo>
                    <a:lnTo>
                      <a:pt x="6" y="11"/>
                    </a:lnTo>
                    <a:lnTo>
                      <a:pt x="4" y="14"/>
                    </a:lnTo>
                    <a:lnTo>
                      <a:pt x="1" y="18"/>
                    </a:lnTo>
                    <a:lnTo>
                      <a:pt x="0" y="24"/>
                    </a:lnTo>
                    <a:lnTo>
                      <a:pt x="0" y="28"/>
                    </a:lnTo>
                    <a:lnTo>
                      <a:pt x="0" y="40"/>
                    </a:lnTo>
                    <a:lnTo>
                      <a:pt x="0" y="40"/>
                    </a:lnTo>
                    <a:lnTo>
                      <a:pt x="0" y="45"/>
                    </a:lnTo>
                    <a:lnTo>
                      <a:pt x="3" y="51"/>
                    </a:lnTo>
                    <a:lnTo>
                      <a:pt x="7" y="55"/>
                    </a:lnTo>
                    <a:lnTo>
                      <a:pt x="13" y="59"/>
                    </a:lnTo>
                    <a:lnTo>
                      <a:pt x="17" y="61"/>
                    </a:lnTo>
                    <a:lnTo>
                      <a:pt x="17" y="61"/>
                    </a:lnTo>
                    <a:lnTo>
                      <a:pt x="24" y="65"/>
                    </a:lnTo>
                    <a:lnTo>
                      <a:pt x="24" y="100"/>
                    </a:lnTo>
                    <a:lnTo>
                      <a:pt x="23" y="100"/>
                    </a:lnTo>
                    <a:lnTo>
                      <a:pt x="23" y="100"/>
                    </a:lnTo>
                    <a:lnTo>
                      <a:pt x="20" y="100"/>
                    </a:lnTo>
                    <a:lnTo>
                      <a:pt x="17" y="98"/>
                    </a:lnTo>
                    <a:lnTo>
                      <a:pt x="15" y="95"/>
                    </a:lnTo>
                    <a:lnTo>
                      <a:pt x="14" y="91"/>
                    </a:lnTo>
                    <a:lnTo>
                      <a:pt x="14" y="85"/>
                    </a:lnTo>
                    <a:lnTo>
                      <a:pt x="0" y="85"/>
                    </a:lnTo>
                    <a:lnTo>
                      <a:pt x="0" y="91"/>
                    </a:lnTo>
                    <a:lnTo>
                      <a:pt x="0" y="91"/>
                    </a:lnTo>
                    <a:lnTo>
                      <a:pt x="0" y="95"/>
                    </a:lnTo>
                    <a:lnTo>
                      <a:pt x="1" y="100"/>
                    </a:lnTo>
                    <a:lnTo>
                      <a:pt x="4" y="105"/>
                    </a:lnTo>
                    <a:lnTo>
                      <a:pt x="6" y="108"/>
                    </a:lnTo>
                    <a:lnTo>
                      <a:pt x="10" y="111"/>
                    </a:lnTo>
                    <a:lnTo>
                      <a:pt x="15" y="113"/>
                    </a:lnTo>
                    <a:lnTo>
                      <a:pt x="19" y="114"/>
                    </a:lnTo>
                    <a:lnTo>
                      <a:pt x="23" y="115"/>
                    </a:lnTo>
                    <a:lnTo>
                      <a:pt x="24" y="115"/>
                    </a:lnTo>
                    <a:lnTo>
                      <a:pt x="24" y="119"/>
                    </a:lnTo>
                    <a:lnTo>
                      <a:pt x="39" y="119"/>
                    </a:lnTo>
                    <a:lnTo>
                      <a:pt x="39" y="114"/>
                    </a:lnTo>
                    <a:lnTo>
                      <a:pt x="39" y="114"/>
                    </a:lnTo>
                    <a:lnTo>
                      <a:pt x="44" y="114"/>
                    </a:lnTo>
                    <a:lnTo>
                      <a:pt x="48" y="112"/>
                    </a:lnTo>
                    <a:lnTo>
                      <a:pt x="51" y="110"/>
                    </a:lnTo>
                    <a:lnTo>
                      <a:pt x="56" y="107"/>
                    </a:lnTo>
                    <a:lnTo>
                      <a:pt x="58" y="104"/>
                    </a:lnTo>
                    <a:lnTo>
                      <a:pt x="60" y="99"/>
                    </a:lnTo>
                    <a:lnTo>
                      <a:pt x="62" y="95"/>
                    </a:lnTo>
                    <a:lnTo>
                      <a:pt x="62" y="91"/>
                    </a:lnTo>
                    <a:lnTo>
                      <a:pt x="62" y="79"/>
                    </a:lnTo>
                    <a:lnTo>
                      <a:pt x="62" y="79"/>
                    </a:lnTo>
                    <a:lnTo>
                      <a:pt x="61" y="73"/>
                    </a:lnTo>
                    <a:lnTo>
                      <a:pt x="59" y="68"/>
                    </a:lnTo>
                    <a:lnTo>
                      <a:pt x="55" y="64"/>
                    </a:lnTo>
                    <a:lnTo>
                      <a:pt x="49" y="58"/>
                    </a:lnTo>
                    <a:lnTo>
                      <a:pt x="45" y="57"/>
                    </a:lnTo>
                    <a:lnTo>
                      <a:pt x="45" y="57"/>
                    </a:lnTo>
                    <a:lnTo>
                      <a:pt x="39" y="55"/>
                    </a:lnTo>
                    <a:lnTo>
                      <a:pt x="39" y="18"/>
                    </a:lnTo>
                    <a:lnTo>
                      <a:pt x="39" y="18"/>
                    </a:lnTo>
                    <a:lnTo>
                      <a:pt x="43" y="19"/>
                    </a:lnTo>
                    <a:lnTo>
                      <a:pt x="45" y="21"/>
                    </a:lnTo>
                    <a:lnTo>
                      <a:pt x="47" y="25"/>
                    </a:lnTo>
                    <a:lnTo>
                      <a:pt x="48" y="28"/>
                    </a:lnTo>
                    <a:lnTo>
                      <a:pt x="48" y="33"/>
                    </a:lnTo>
                    <a:lnTo>
                      <a:pt x="62" y="33"/>
                    </a:lnTo>
                    <a:lnTo>
                      <a:pt x="62" y="28"/>
                    </a:lnTo>
                    <a:lnTo>
                      <a:pt x="62" y="28"/>
                    </a:lnTo>
                    <a:lnTo>
                      <a:pt x="62" y="24"/>
                    </a:lnTo>
                    <a:lnTo>
                      <a:pt x="60" y="19"/>
                    </a:lnTo>
                    <a:lnTo>
                      <a:pt x="58" y="15"/>
                    </a:lnTo>
                    <a:lnTo>
                      <a:pt x="56" y="11"/>
                    </a:lnTo>
                    <a:lnTo>
                      <a:pt x="51" y="8"/>
                    </a:lnTo>
                    <a:lnTo>
                      <a:pt x="48" y="6"/>
                    </a:lnTo>
                    <a:lnTo>
                      <a:pt x="44" y="4"/>
                    </a:lnTo>
                    <a:lnTo>
                      <a:pt x="39" y="4"/>
                    </a:lnTo>
                    <a:lnTo>
                      <a:pt x="39" y="4"/>
                    </a:lnTo>
                    <a:close/>
                    <a:moveTo>
                      <a:pt x="48" y="79"/>
                    </a:moveTo>
                    <a:lnTo>
                      <a:pt x="48" y="91"/>
                    </a:lnTo>
                    <a:lnTo>
                      <a:pt x="48" y="91"/>
                    </a:lnTo>
                    <a:lnTo>
                      <a:pt x="47" y="94"/>
                    </a:lnTo>
                    <a:lnTo>
                      <a:pt x="45" y="97"/>
                    </a:lnTo>
                    <a:lnTo>
                      <a:pt x="43" y="99"/>
                    </a:lnTo>
                    <a:lnTo>
                      <a:pt x="39" y="100"/>
                    </a:lnTo>
                    <a:lnTo>
                      <a:pt x="39" y="70"/>
                    </a:lnTo>
                    <a:lnTo>
                      <a:pt x="42" y="71"/>
                    </a:lnTo>
                    <a:lnTo>
                      <a:pt x="42" y="71"/>
                    </a:lnTo>
                    <a:lnTo>
                      <a:pt x="46" y="75"/>
                    </a:lnTo>
                    <a:lnTo>
                      <a:pt x="47" y="77"/>
                    </a:lnTo>
                    <a:lnTo>
                      <a:pt x="48" y="79"/>
                    </a:lnTo>
                    <a:lnTo>
                      <a:pt x="48" y="79"/>
                    </a:lnTo>
                    <a:close/>
                    <a:moveTo>
                      <a:pt x="22" y="48"/>
                    </a:moveTo>
                    <a:lnTo>
                      <a:pt x="22" y="48"/>
                    </a:lnTo>
                    <a:lnTo>
                      <a:pt x="22" y="48"/>
                    </a:lnTo>
                    <a:lnTo>
                      <a:pt x="19" y="47"/>
                    </a:lnTo>
                    <a:lnTo>
                      <a:pt x="19" y="47"/>
                    </a:lnTo>
                    <a:lnTo>
                      <a:pt x="16" y="44"/>
                    </a:lnTo>
                    <a:lnTo>
                      <a:pt x="14" y="42"/>
                    </a:lnTo>
                    <a:lnTo>
                      <a:pt x="14" y="40"/>
                    </a:lnTo>
                    <a:lnTo>
                      <a:pt x="14" y="28"/>
                    </a:lnTo>
                    <a:lnTo>
                      <a:pt x="14" y="28"/>
                    </a:lnTo>
                    <a:lnTo>
                      <a:pt x="15" y="24"/>
                    </a:lnTo>
                    <a:lnTo>
                      <a:pt x="17" y="20"/>
                    </a:lnTo>
                    <a:lnTo>
                      <a:pt x="20" y="18"/>
                    </a:lnTo>
                    <a:lnTo>
                      <a:pt x="23" y="18"/>
                    </a:lnTo>
                    <a:lnTo>
                      <a:pt x="24" y="18"/>
                    </a:lnTo>
                    <a:lnTo>
                      <a:pt x="24" y="50"/>
                    </a:lnTo>
                    <a:lnTo>
                      <a:pt x="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3" name="Group 12"/>
          <p:cNvGrpSpPr/>
          <p:nvPr/>
        </p:nvGrpSpPr>
        <p:grpSpPr>
          <a:xfrm>
            <a:off x="1999665" y="5407391"/>
            <a:ext cx="2888656" cy="408197"/>
            <a:chOff x="1999665" y="5407391"/>
            <a:chExt cx="2888656" cy="408197"/>
          </a:xfrm>
        </p:grpSpPr>
        <p:sp>
          <p:nvSpPr>
            <p:cNvPr id="16" name="TextBox 15"/>
            <p:cNvSpPr txBox="1"/>
            <p:nvPr/>
          </p:nvSpPr>
          <p:spPr>
            <a:xfrm>
              <a:off x="1999665" y="5424888"/>
              <a:ext cx="2471461" cy="368300"/>
            </a:xfrm>
            <a:prstGeom prst="rect">
              <a:avLst/>
            </a:prstGeom>
          </p:spPr>
          <p:txBody>
            <a:bodyPr wrap="square" rtlCol="0">
              <a:spAutoFit/>
            </a:bodyPr>
            <a:lstStyle/>
            <a:p>
              <a:pPr algn="r">
                <a:buClr>
                  <a:schemeClr val="tx1">
                    <a:lumMod val="85000"/>
                    <a:lumOff val="15000"/>
                  </a:schemeClr>
                </a:buClr>
                <a:buSzPct val="105000"/>
              </a:pPr>
              <a:r>
                <a:rPr lang="zh-CN" altLang="en-US" b="1">
                  <a:solidFill>
                    <a:schemeClr val="bg1"/>
                  </a:solidFill>
                  <a:latin typeface="黑体" panose="02010609060101010101" charset="-122"/>
                  <a:ea typeface="黑体" panose="02010609060101010101" charset="-122"/>
                </a:rPr>
                <a:t>编码过程</a:t>
              </a:r>
              <a:endParaRPr lang="zh-CN" altLang="en-US" b="1">
                <a:solidFill>
                  <a:schemeClr val="bg1"/>
                </a:solidFill>
                <a:latin typeface="黑体" panose="02010609060101010101" charset="-122"/>
                <a:ea typeface="黑体" panose="02010609060101010101" charset="-122"/>
              </a:endParaRPr>
            </a:p>
          </p:txBody>
        </p:sp>
        <p:grpSp>
          <p:nvGrpSpPr>
            <p:cNvPr id="44" name="Group 43"/>
            <p:cNvGrpSpPr/>
            <p:nvPr/>
          </p:nvGrpSpPr>
          <p:grpSpPr>
            <a:xfrm>
              <a:off x="4548014" y="5407391"/>
              <a:ext cx="340307" cy="408197"/>
              <a:chOff x="4051300" y="3109913"/>
              <a:chExt cx="628650" cy="754063"/>
            </a:xfrm>
            <a:solidFill>
              <a:srgbClr val="B04474"/>
            </a:solidFill>
          </p:grpSpPr>
          <p:sp>
            <p:nvSpPr>
              <p:cNvPr id="45" name="Freeform 44"/>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45"/>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8" name="Group 7"/>
          <p:cNvGrpSpPr/>
          <p:nvPr/>
        </p:nvGrpSpPr>
        <p:grpSpPr>
          <a:xfrm>
            <a:off x="1350299" y="3480155"/>
            <a:ext cx="2960291" cy="369751"/>
            <a:chOff x="1350299" y="3480155"/>
            <a:chExt cx="2960291" cy="369751"/>
          </a:xfrm>
        </p:grpSpPr>
        <p:sp>
          <p:nvSpPr>
            <p:cNvPr id="14" name="TextBox 13"/>
            <p:cNvSpPr txBox="1"/>
            <p:nvPr/>
          </p:nvSpPr>
          <p:spPr>
            <a:xfrm>
              <a:off x="1350299" y="3480155"/>
              <a:ext cx="2471461" cy="368300"/>
            </a:xfrm>
            <a:prstGeom prst="rect">
              <a:avLst/>
            </a:prstGeom>
          </p:spPr>
          <p:txBody>
            <a:bodyPr wrap="square" rtlCol="0">
              <a:spAutoFit/>
            </a:bodyPr>
            <a:lstStyle/>
            <a:p>
              <a:pPr algn="r">
                <a:buClr>
                  <a:schemeClr val="tx1">
                    <a:lumMod val="85000"/>
                    <a:lumOff val="15000"/>
                  </a:schemeClr>
                </a:buClr>
                <a:buSzPct val="105000"/>
              </a:pPr>
              <a:r>
                <a:rPr lang="zh-CN" altLang="en-US" b="1">
                  <a:solidFill>
                    <a:srgbClr val="B04474"/>
                  </a:solidFill>
                  <a:latin typeface="黑体" panose="02010609060101010101" charset="-122"/>
                  <a:ea typeface="黑体" panose="02010609060101010101" charset="-122"/>
                </a:rPr>
                <a:t>界面视图设计</a:t>
              </a:r>
              <a:endParaRPr lang="zh-CN" altLang="en-US" b="1">
                <a:solidFill>
                  <a:srgbClr val="B04474"/>
                </a:solidFill>
                <a:latin typeface="黑体" panose="02010609060101010101" charset="-122"/>
                <a:ea typeface="黑体" panose="02010609060101010101" charset="-122"/>
              </a:endParaRPr>
            </a:p>
          </p:txBody>
        </p:sp>
        <p:grpSp>
          <p:nvGrpSpPr>
            <p:cNvPr id="47" name="Group 46"/>
            <p:cNvGrpSpPr/>
            <p:nvPr/>
          </p:nvGrpSpPr>
          <p:grpSpPr>
            <a:xfrm>
              <a:off x="3911847" y="3526787"/>
              <a:ext cx="398743" cy="323119"/>
              <a:chOff x="5145088" y="3205163"/>
              <a:chExt cx="736600" cy="596900"/>
            </a:xfrm>
            <a:solidFill>
              <a:srgbClr val="B04474"/>
            </a:solidFill>
          </p:grpSpPr>
          <p:sp>
            <p:nvSpPr>
              <p:cNvPr id="48" name="Freeform 47"/>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9" name="Freeform 48"/>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0" name="Freeform 49"/>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1" name="Freeform 50"/>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2" name="Rectangle 51"/>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53" name="Rectangle 52"/>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6" name="Group 5"/>
          <p:cNvGrpSpPr/>
          <p:nvPr/>
        </p:nvGrpSpPr>
        <p:grpSpPr>
          <a:xfrm>
            <a:off x="7957272" y="3498571"/>
            <a:ext cx="2874904" cy="409486"/>
            <a:chOff x="7957272" y="3498571"/>
            <a:chExt cx="2874904" cy="409486"/>
          </a:xfrm>
        </p:grpSpPr>
        <p:sp>
          <p:nvSpPr>
            <p:cNvPr id="20" name="TextBox 19"/>
            <p:cNvSpPr txBox="1"/>
            <p:nvPr/>
          </p:nvSpPr>
          <p:spPr>
            <a:xfrm flipH="1">
              <a:off x="8498494" y="3498571"/>
              <a:ext cx="2333682" cy="368300"/>
            </a:xfrm>
            <a:prstGeom prst="rect">
              <a:avLst/>
            </a:prstGeom>
          </p:spPr>
          <p:txBody>
            <a:bodyPr wrap="square" rtlCol="0">
              <a:spAutoFit/>
            </a:bodyPr>
            <a:lstStyle/>
            <a:p>
              <a:pPr>
                <a:buClr>
                  <a:schemeClr val="tx1">
                    <a:lumMod val="85000"/>
                    <a:lumOff val="15000"/>
                  </a:schemeClr>
                </a:buClr>
                <a:buSzPct val="105000"/>
              </a:pPr>
              <a:r>
                <a:rPr lang="zh-CN" altLang="en-US" b="1">
                  <a:solidFill>
                    <a:schemeClr val="bg1"/>
                  </a:solidFill>
                  <a:latin typeface="黑体" panose="02010609060101010101" charset="-122"/>
                  <a:ea typeface="黑体" panose="02010609060101010101" charset="-122"/>
                </a:rPr>
                <a:t>用户与功能的关联</a:t>
              </a:r>
              <a:endParaRPr lang="zh-CN" altLang="en-US" b="1">
                <a:solidFill>
                  <a:schemeClr val="bg1"/>
                </a:solidFill>
                <a:latin typeface="黑体" panose="02010609060101010101" charset="-122"/>
                <a:ea typeface="黑体" panose="02010609060101010101" charset="-122"/>
              </a:endParaRPr>
            </a:p>
          </p:txBody>
        </p:sp>
        <p:sp>
          <p:nvSpPr>
            <p:cNvPr id="54" name="Freeform 53"/>
            <p:cNvSpPr>
              <a:spLocks noEditPoints="1"/>
            </p:cNvSpPr>
            <p:nvPr/>
          </p:nvSpPr>
          <p:spPr bwMode="auto">
            <a:xfrm>
              <a:off x="7957272" y="3506735"/>
              <a:ext cx="456321" cy="401322"/>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B04474"/>
            </a:solidFill>
            <a:ln>
              <a:noFill/>
            </a:ln>
          </p:spPr>
          <p:txBody>
            <a:bodyPr vert="horz" wrap="square" lIns="91440" tIns="45720" rIns="91440" bIns="45720" numCol="1" anchor="t" anchorCtr="0" compatLnSpc="1"/>
            <a:lstStyle/>
            <a:p>
              <a:endParaRPr lang="ko-KR" altLang="en-US"/>
            </a:p>
          </p:txBody>
        </p:sp>
      </p:grpSp>
      <p:grpSp>
        <p:nvGrpSpPr>
          <p:cNvPr id="7" name="Group 6"/>
          <p:cNvGrpSpPr/>
          <p:nvPr/>
        </p:nvGrpSpPr>
        <p:grpSpPr>
          <a:xfrm>
            <a:off x="5856379" y="1952618"/>
            <a:ext cx="2846007" cy="381555"/>
            <a:chOff x="5856379" y="1952618"/>
            <a:chExt cx="2846007" cy="381555"/>
          </a:xfrm>
        </p:grpSpPr>
        <p:grpSp>
          <p:nvGrpSpPr>
            <p:cNvPr id="56" name="Group 55"/>
            <p:cNvGrpSpPr/>
            <p:nvPr/>
          </p:nvGrpSpPr>
          <p:grpSpPr>
            <a:xfrm>
              <a:off x="5856379" y="1952618"/>
              <a:ext cx="403040" cy="381555"/>
              <a:chOff x="2835275" y="3127375"/>
              <a:chExt cx="744538" cy="704850"/>
            </a:xfrm>
            <a:solidFill>
              <a:srgbClr val="B04474"/>
            </a:solidFill>
          </p:grpSpPr>
          <p:sp>
            <p:nvSpPr>
              <p:cNvPr id="57"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8"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9"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0"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1"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2"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63" name="Freeform 62"/>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
          <p:nvSpPr>
            <p:cNvPr id="67" name="TextBox 66"/>
            <p:cNvSpPr txBox="1"/>
            <p:nvPr/>
          </p:nvSpPr>
          <p:spPr>
            <a:xfrm flipH="1">
              <a:off x="6368704" y="1965794"/>
              <a:ext cx="2333682" cy="368300"/>
            </a:xfrm>
            <a:prstGeom prst="rect">
              <a:avLst/>
            </a:prstGeom>
          </p:spPr>
          <p:txBody>
            <a:bodyPr wrap="square" rtlCol="0">
              <a:spAutoFit/>
            </a:bodyPr>
            <a:lstStyle/>
            <a:p>
              <a:pPr>
                <a:buClr>
                  <a:schemeClr val="tx1">
                    <a:lumMod val="85000"/>
                    <a:lumOff val="15000"/>
                  </a:schemeClr>
                </a:buClr>
                <a:buSzPct val="105000"/>
              </a:pPr>
              <a:r>
                <a:rPr lang="zh-CN" altLang="en-US" b="1">
                  <a:solidFill>
                    <a:srgbClr val="B04474"/>
                  </a:solidFill>
                  <a:latin typeface="黑体" panose="02010609060101010101" charset="-122"/>
                  <a:ea typeface="黑体" panose="02010609060101010101" charset="-122"/>
                </a:rPr>
                <a:t>数据库设计</a:t>
              </a:r>
              <a:endParaRPr lang="zh-CN" altLang="en-US" b="1">
                <a:solidFill>
                  <a:srgbClr val="B04474"/>
                </a:solidFill>
                <a:latin typeface="黑体" panose="02010609060101010101" charset="-122"/>
                <a:ea typeface="黑体" panose="02010609060101010101" charset="-122"/>
              </a:endParaRPr>
            </a:p>
          </p:txBody>
        </p:sp>
      </p:grpSp>
      <p:sp>
        <p:nvSpPr>
          <p:cNvPr id="55" name="Rectangle 54"/>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rPr>
              <a:t>设计亮点</a:t>
            </a:r>
            <a:endParaRPr lang="zh-CN" sz="3600" smtClean="0">
              <a:effectLst/>
              <a:latin typeface="黑体" panose="02010609060101010101" charset="-122"/>
              <a:ea typeface="黑体" panose="02010609060101010101" charset="-122"/>
            </a:endParaRPr>
          </a:p>
        </p:txBody>
      </p:sp>
      <p:sp>
        <p:nvSpPr>
          <p:cNvPr id="55" name="Rectangle 54"/>
          <p:cNvSpPr/>
          <p:nvPr/>
        </p:nvSpPr>
        <p:spPr>
          <a:xfrm>
            <a:off x="495300" y="963669"/>
            <a:ext cx="112014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3"/>
          <p:cNvSpPr txBox="1">
            <a:spLocks noChangeArrowheads="1"/>
          </p:cNvSpPr>
          <p:nvPr/>
        </p:nvSpPr>
        <p:spPr bwMode="auto">
          <a:xfrm>
            <a:off x="623889" y="999859"/>
            <a:ext cx="10944224" cy="3384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zh-CN" altLang="ko-KR" sz="1600" b="0">
                <a:effectLst/>
                <a:latin typeface="黑体" panose="02010609060101010101" charset="-122"/>
                <a:ea typeface="黑体" panose="02010609060101010101" charset="-122"/>
                <a:cs typeface="黑体" panose="02010609060101010101" charset="-122"/>
              </a:rPr>
              <a:t>扁平化布局管理</a:t>
            </a:r>
            <a:r>
              <a:rPr lang="zh-CN" sz="1600" b="0">
                <a:effectLst/>
                <a:latin typeface="黑体" panose="02010609060101010101" charset="-122"/>
                <a:ea typeface="黑体" panose="02010609060101010101" charset="-122"/>
                <a:cs typeface="黑体" panose="02010609060101010101" charset="-122"/>
              </a:rPr>
              <a:t>，对网页大小做了适配，即使在网页缩放条件下也不会失真</a:t>
            </a:r>
            <a:endParaRPr lang="zh-CN" sz="1600" b="0">
              <a:effectLst/>
              <a:latin typeface="黑体" panose="02010609060101010101" charset="-122"/>
              <a:ea typeface="黑体" panose="02010609060101010101" charset="-122"/>
              <a:cs typeface="黑体" panose="02010609060101010101" charset="-122"/>
            </a:endParaRPr>
          </a:p>
        </p:txBody>
      </p:sp>
      <p:sp>
        <p:nvSpPr>
          <p:cNvPr id="93" name="Oval 92"/>
          <p:cNvSpPr/>
          <p:nvPr userDrawn="1"/>
        </p:nvSpPr>
        <p:spPr>
          <a:xfrm>
            <a:off x="4975089" y="2784757"/>
            <a:ext cx="2241822" cy="2241817"/>
          </a:xfrm>
          <a:prstGeom prst="ellipse">
            <a:avLst/>
          </a:prstGeom>
          <a:solidFill>
            <a:srgbClr val="18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4" name="Group 93"/>
          <p:cNvGrpSpPr/>
          <p:nvPr/>
        </p:nvGrpSpPr>
        <p:grpSpPr>
          <a:xfrm>
            <a:off x="4781550" y="2575260"/>
            <a:ext cx="2628900" cy="2660812"/>
            <a:chOff x="4943475" y="2471838"/>
            <a:chExt cx="2305050" cy="2333030"/>
          </a:xfrm>
        </p:grpSpPr>
        <p:sp>
          <p:nvSpPr>
            <p:cNvPr id="95" name="Line 699"/>
            <p:cNvSpPr>
              <a:spLocks noChangeShapeType="1"/>
            </p:cNvSpPr>
            <p:nvPr userDrawn="1"/>
          </p:nvSpPr>
          <p:spPr bwMode="auto">
            <a:xfrm flipH="1" flipV="1">
              <a:off x="6040910" y="2471838"/>
              <a:ext cx="622608" cy="14690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6" name="Freeform 700"/>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97" name="Freeform 701"/>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98" name="Line 702"/>
            <p:cNvSpPr>
              <a:spLocks noChangeShapeType="1"/>
            </p:cNvSpPr>
            <p:nvPr userDrawn="1"/>
          </p:nvSpPr>
          <p:spPr bwMode="auto">
            <a:xfrm>
              <a:off x="5035293" y="4072080"/>
              <a:ext cx="512427" cy="65408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9" name="Freeform 703"/>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0" name="Line 704"/>
            <p:cNvSpPr>
              <a:spLocks noChangeShapeType="1"/>
            </p:cNvSpPr>
            <p:nvPr userDrawn="1"/>
          </p:nvSpPr>
          <p:spPr bwMode="auto">
            <a:xfrm flipH="1">
              <a:off x="5476016" y="2471838"/>
              <a:ext cx="564894" cy="19150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1" name="Freeform 705"/>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2" name="Freeform 706"/>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3" name="Freeform 707"/>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7B5A85">
                  <a:alpha val="50000"/>
                </a:srgb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4" name="Freeform 708"/>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5" name="Freeform 709"/>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6" name="Line 710"/>
            <p:cNvSpPr>
              <a:spLocks noChangeShapeType="1"/>
            </p:cNvSpPr>
            <p:nvPr userDrawn="1"/>
          </p:nvSpPr>
          <p:spPr bwMode="auto">
            <a:xfrm>
              <a:off x="6040910" y="2471838"/>
              <a:ext cx="15740" cy="13554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7" name="Line 711"/>
            <p:cNvSpPr>
              <a:spLocks noChangeShapeType="1"/>
            </p:cNvSpPr>
            <p:nvPr userDrawn="1"/>
          </p:nvSpPr>
          <p:spPr bwMode="auto">
            <a:xfrm flipH="1">
              <a:off x="4988947" y="2662397"/>
              <a:ext cx="481831" cy="458282"/>
            </a:xfrm>
            <a:prstGeom prst="line">
              <a:avLst/>
            </a:pr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8" name="Line 712"/>
            <p:cNvSpPr>
              <a:spLocks noChangeShapeType="1"/>
            </p:cNvSpPr>
            <p:nvPr userDrawn="1"/>
          </p:nvSpPr>
          <p:spPr bwMode="auto">
            <a:xfrm flipH="1" flipV="1">
              <a:off x="7112111" y="3548285"/>
              <a:ext cx="136414" cy="6208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09" name="Line 713"/>
            <p:cNvSpPr>
              <a:spLocks noChangeShapeType="1"/>
            </p:cNvSpPr>
            <p:nvPr userDrawn="1"/>
          </p:nvSpPr>
          <p:spPr bwMode="auto">
            <a:xfrm flipH="1" flipV="1">
              <a:off x="6657687" y="2619538"/>
              <a:ext cx="155361" cy="40407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0" name="Line 714"/>
            <p:cNvSpPr>
              <a:spLocks noChangeShapeType="1"/>
            </p:cNvSpPr>
            <p:nvPr userDrawn="1"/>
          </p:nvSpPr>
          <p:spPr bwMode="auto">
            <a:xfrm flipH="1" flipV="1">
              <a:off x="6813049" y="3023616"/>
              <a:ext cx="299062" cy="52467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1" name="Line 715"/>
            <p:cNvSpPr>
              <a:spLocks noChangeShapeType="1"/>
            </p:cNvSpPr>
            <p:nvPr userDrawn="1"/>
          </p:nvSpPr>
          <p:spPr bwMode="auto">
            <a:xfrm flipH="1" flipV="1">
              <a:off x="7112111" y="3548285"/>
              <a:ext cx="13116" cy="706554"/>
            </a:xfrm>
            <a:prstGeom prst="line">
              <a:avLst/>
            </a:pr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2" name="Freeform 716"/>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3" name="Line 717"/>
            <p:cNvSpPr>
              <a:spLocks noChangeShapeType="1"/>
            </p:cNvSpPr>
            <p:nvPr userDrawn="1"/>
          </p:nvSpPr>
          <p:spPr bwMode="auto">
            <a:xfrm>
              <a:off x="5392068" y="3704811"/>
              <a:ext cx="619110" cy="438974"/>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4" name="Line 718"/>
            <p:cNvSpPr>
              <a:spLocks noChangeShapeType="1"/>
            </p:cNvSpPr>
            <p:nvPr userDrawn="1"/>
          </p:nvSpPr>
          <p:spPr bwMode="auto">
            <a:xfrm>
              <a:off x="4988947" y="3120679"/>
              <a:ext cx="403121" cy="584132"/>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5" name="Line 719"/>
            <p:cNvSpPr>
              <a:spLocks noChangeShapeType="1"/>
            </p:cNvSpPr>
            <p:nvPr userDrawn="1"/>
          </p:nvSpPr>
          <p:spPr bwMode="auto">
            <a:xfrm flipH="1">
              <a:off x="4988947" y="2989512"/>
              <a:ext cx="518549" cy="13116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6" name="Line 720"/>
            <p:cNvSpPr>
              <a:spLocks noChangeShapeType="1"/>
            </p:cNvSpPr>
            <p:nvPr userDrawn="1"/>
          </p:nvSpPr>
          <p:spPr bwMode="auto">
            <a:xfrm flipH="1">
              <a:off x="5507496" y="2607378"/>
              <a:ext cx="549154" cy="38213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7" name="Line 721"/>
            <p:cNvSpPr>
              <a:spLocks noChangeShapeType="1"/>
            </p:cNvSpPr>
            <p:nvPr userDrawn="1"/>
          </p:nvSpPr>
          <p:spPr bwMode="auto">
            <a:xfrm flipH="1" flipV="1">
              <a:off x="6056650" y="2607378"/>
              <a:ext cx="756399" cy="41623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18" name="Freeform 722"/>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9" name="Freeform 723"/>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0" name="Line 724"/>
            <p:cNvSpPr>
              <a:spLocks noChangeShapeType="1"/>
            </p:cNvSpPr>
            <p:nvPr userDrawn="1"/>
          </p:nvSpPr>
          <p:spPr bwMode="auto">
            <a:xfrm flipV="1">
              <a:off x="6299747" y="3023616"/>
              <a:ext cx="513302" cy="1643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1" name="Line 725"/>
            <p:cNvSpPr>
              <a:spLocks noChangeShapeType="1"/>
            </p:cNvSpPr>
            <p:nvPr userDrawn="1"/>
          </p:nvSpPr>
          <p:spPr bwMode="auto">
            <a:xfrm flipV="1">
              <a:off x="5392068" y="3188012"/>
              <a:ext cx="907679" cy="52379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2" name="Freeform 726"/>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3" name="Line 728"/>
            <p:cNvSpPr>
              <a:spLocks noChangeShapeType="1"/>
            </p:cNvSpPr>
            <p:nvPr userDrawn="1"/>
          </p:nvSpPr>
          <p:spPr bwMode="auto">
            <a:xfrm flipH="1">
              <a:off x="5517989" y="4143785"/>
              <a:ext cx="493190" cy="25359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4" name="Freeform 729"/>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5" name="Freeform 730"/>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6" name="Freeform 731"/>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27" name="Line 732"/>
            <p:cNvSpPr>
              <a:spLocks noChangeShapeType="1"/>
            </p:cNvSpPr>
            <p:nvPr userDrawn="1"/>
          </p:nvSpPr>
          <p:spPr bwMode="auto">
            <a:xfrm>
              <a:off x="6299747" y="3188012"/>
              <a:ext cx="500185" cy="4826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8" name="Line 733"/>
            <p:cNvSpPr>
              <a:spLocks noChangeShapeType="1"/>
            </p:cNvSpPr>
            <p:nvPr userDrawn="1"/>
          </p:nvSpPr>
          <p:spPr bwMode="auto">
            <a:xfrm>
              <a:off x="5507496" y="2989512"/>
              <a:ext cx="792251" cy="19850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grpSp>
      <p:sp>
        <p:nvSpPr>
          <p:cNvPr id="129" name="TextBox 128"/>
          <p:cNvSpPr txBox="1"/>
          <p:nvPr/>
        </p:nvSpPr>
        <p:spPr>
          <a:xfrm>
            <a:off x="5121275" y="3367242"/>
            <a:ext cx="1950720" cy="1076325"/>
          </a:xfrm>
          <a:prstGeom prst="rect">
            <a:avLst/>
          </a:prstGeom>
        </p:spPr>
        <p:txBody>
          <a:bodyPr wrap="square" rtlCol="0">
            <a:spAutoFit/>
          </a:bodyPr>
          <a:lstStyle/>
          <a:p>
            <a:pPr algn="ctr">
              <a:buClr>
                <a:schemeClr val="tx1">
                  <a:lumMod val="85000"/>
                  <a:lumOff val="15000"/>
                </a:schemeClr>
              </a:buClr>
              <a:buSzPct val="105000"/>
            </a:pPr>
            <a:r>
              <a:rPr lang="zh-CN" altLang="en-US" sz="32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设 计</a:t>
            </a:r>
            <a:endParaRPr lang="zh-CN" altLang="en-US" sz="32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a:p>
            <a:pPr algn="ctr">
              <a:buClr>
                <a:schemeClr val="tx1">
                  <a:lumMod val="85000"/>
                  <a:lumOff val="15000"/>
                </a:schemeClr>
              </a:buClr>
              <a:buSzPct val="105000"/>
            </a:pPr>
            <a:r>
              <a:rPr lang="zh-CN" altLang="en-US" sz="32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亮 点</a:t>
            </a:r>
            <a:endParaRPr lang="zh-CN" altLang="en-US" sz="32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299720" y="2310765"/>
            <a:ext cx="4302760" cy="2924810"/>
          </a:xfrm>
          <a:prstGeom prst="rect">
            <a:avLst/>
          </a:prstGeom>
        </p:spPr>
      </p:pic>
      <p:pic>
        <p:nvPicPr>
          <p:cNvPr id="11" name="图片 10"/>
          <p:cNvPicPr>
            <a:picLocks noChangeAspect="1"/>
          </p:cNvPicPr>
          <p:nvPr/>
        </p:nvPicPr>
        <p:blipFill>
          <a:blip r:embed="rId2"/>
          <a:stretch>
            <a:fillRect/>
          </a:stretch>
        </p:blipFill>
        <p:spPr>
          <a:xfrm>
            <a:off x="8173720" y="2038985"/>
            <a:ext cx="3145790" cy="33045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5640" y="3002280"/>
            <a:ext cx="5760720" cy="107823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586153" y="3216802"/>
            <a:ext cx="5019696"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3600" smtClean="0">
                <a:effectLst/>
                <a:latin typeface="Calibri" panose="020F0502020204030204" pitchFamily="34" charset="0"/>
              </a:rPr>
              <a:t>THANK YOU</a:t>
            </a:r>
            <a:endParaRPr lang="en-US" altLang="ko-KR" sz="3600">
              <a:effectLst/>
              <a:latin typeface="Calibri" panose="020F0502020204030204" pitchFamily="34" charset="0"/>
            </a:endParaRPr>
          </a:p>
        </p:txBody>
      </p:sp>
      <p:cxnSp>
        <p:nvCxnSpPr>
          <p:cNvPr id="8" name="Straight Connector 7"/>
          <p:cNvCxnSpPr/>
          <p:nvPr/>
        </p:nvCxnSpPr>
        <p:spPr>
          <a:xfrm>
            <a:off x="3586152" y="3745974"/>
            <a:ext cx="501969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1427480" y="3322320"/>
            <a:ext cx="4472305" cy="175450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2800" smtClean="0">
                <a:effectLst/>
                <a:latin typeface="新宋体" panose="02010609030101010101" charset="-122"/>
                <a:ea typeface="新宋体" panose="02010609030101010101" charset="-122"/>
                <a:cs typeface="新宋体" panose="02010609030101010101" charset="-122"/>
              </a:rPr>
              <a:t> </a:t>
            </a:r>
            <a:r>
              <a:rPr lang="en-US" altLang="ko-KR" sz="2000" smtClean="0">
                <a:effectLst/>
                <a:latin typeface="新宋体" panose="02010609030101010101" charset="-122"/>
                <a:ea typeface="新宋体" panose="02010609030101010101" charset="-122"/>
                <a:cs typeface="新宋体" panose="02010609030101010101" charset="-122"/>
              </a:rPr>
              <a:t>·</a:t>
            </a:r>
            <a:r>
              <a:rPr lang="en-US" altLang="ko-KR" sz="2000" b="0" smtClean="0">
                <a:effectLst/>
              </a:rPr>
              <a:t>本系统是按照软件工程中软件设计的要求，采用自顶向下的结构分析方法统筹分析学生作业管理系统中的业务流程，描述系统开发的过程和关键技术的实现。</a:t>
            </a:r>
            <a:r>
              <a:rPr lang="en-US" altLang="ko-KR" sz="2000" smtClean="0">
                <a:effectLst/>
                <a:latin typeface="新宋体" panose="02010609030101010101" charset="-122"/>
                <a:ea typeface="新宋体" panose="02010609030101010101" charset="-122"/>
                <a:cs typeface="新宋体" panose="02010609030101010101" charset="-122"/>
              </a:rPr>
              <a:t> </a:t>
            </a:r>
            <a:endParaRPr lang="en-US" altLang="ko-KR" sz="2000" smtClean="0">
              <a:effectLst/>
              <a:latin typeface="新宋体" panose="02010609030101010101" charset="-122"/>
              <a:ea typeface="新宋体" panose="02010609030101010101" charset="-122"/>
              <a:cs typeface="新宋体" panose="02010609030101010101" charset="-122"/>
            </a:endParaRPr>
          </a:p>
        </p:txBody>
      </p:sp>
      <p:sp>
        <p:nvSpPr>
          <p:cNvPr id="2" name="Rectangle 1"/>
          <p:cNvSpPr/>
          <p:nvPr/>
        </p:nvSpPr>
        <p:spPr>
          <a:xfrm>
            <a:off x="3557954" y="1511301"/>
            <a:ext cx="5076092" cy="974724"/>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859623" y="1588979"/>
            <a:ext cx="4472753" cy="5232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2800" smtClean="0">
                <a:effectLst/>
                <a:latin typeface="黑体" panose="02010609060101010101" charset="-122"/>
                <a:ea typeface="黑体" panose="02010609060101010101" charset="-122"/>
              </a:rPr>
              <a:t>主要描述</a:t>
            </a:r>
            <a:endParaRPr lang="zh-CN" sz="2800">
              <a:effectLst/>
              <a:latin typeface="黑体" panose="02010609060101010101" charset="-122"/>
              <a:ea typeface="黑体" panose="02010609060101010101" charset="-122"/>
            </a:endParaRPr>
          </a:p>
        </p:txBody>
      </p:sp>
      <p:sp>
        <p:nvSpPr>
          <p:cNvPr id="4" name="Rectangle 3"/>
          <p:cNvSpPr txBox="1">
            <a:spLocks noChangeArrowheads="1"/>
          </p:cNvSpPr>
          <p:nvPr/>
        </p:nvSpPr>
        <p:spPr bwMode="auto">
          <a:xfrm>
            <a:off x="4530090" y="2178050"/>
            <a:ext cx="3131820"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en-US" altLang="ko-KR" sz="1400" b="0">
                <a:effectLst/>
                <a:latin typeface="Calibri" panose="020F0502020204030204" pitchFamily="34" charset="0"/>
              </a:rPr>
              <a:t>MAIN Description</a:t>
            </a:r>
            <a:endParaRPr lang="en-US" altLang="ko-KR" sz="1400" b="0">
              <a:effectLst/>
              <a:latin typeface="Calibri" panose="020F0502020204030204" pitchFamily="34" charset="0"/>
            </a:endParaRPr>
          </a:p>
        </p:txBody>
      </p:sp>
      <p:cxnSp>
        <p:nvCxnSpPr>
          <p:cNvPr id="28" name="Straight Connector 27"/>
          <p:cNvCxnSpPr/>
          <p:nvPr/>
        </p:nvCxnSpPr>
        <p:spPr>
          <a:xfrm>
            <a:off x="3935046" y="2106086"/>
            <a:ext cx="43148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3"/>
          <p:cNvSpPr txBox="1">
            <a:spLocks noChangeArrowheads="1"/>
          </p:cNvSpPr>
          <p:nvPr/>
        </p:nvSpPr>
        <p:spPr bwMode="auto">
          <a:xfrm>
            <a:off x="6847205" y="3322320"/>
            <a:ext cx="4472305" cy="193929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2000" smtClean="0">
                <a:effectLst/>
                <a:latin typeface="新宋体" panose="02010609030101010101" charset="-122"/>
                <a:ea typeface="新宋体" panose="02010609030101010101" charset="-122"/>
                <a:cs typeface="新宋体" panose="02010609030101010101" charset="-122"/>
                <a:sym typeface="+mn-ea"/>
              </a:rPr>
              <a:t> </a:t>
            </a:r>
            <a:r>
              <a:rPr lang="en-US" altLang="ko-KR" sz="2000" b="0" smtClean="0">
                <a:effectLst/>
                <a:latin typeface="黑体" panose="02010609060101010101" charset="-122"/>
                <a:ea typeface="黑体" panose="02010609060101010101" charset="-122"/>
                <a:cs typeface="黑体" panose="02010609060101010101" charset="-122"/>
                <a:sym typeface="+mn-ea"/>
              </a:rPr>
              <a:t> </a:t>
            </a:r>
            <a:r>
              <a:rPr sz="2000" b="0" smtClean="0">
                <a:effectLst/>
                <a:latin typeface="黑体" panose="02010609060101010101" charset="-122"/>
                <a:ea typeface="黑体" panose="02010609060101010101" charset="-122"/>
                <a:cs typeface="黑体" panose="02010609060101010101" charset="-122"/>
              </a:rPr>
              <a:t>主要采用spring开发框架制。使用的技术有mysql数据库、hibernate驱动框架以及tomcat服务端部署，用到的集成开发工具主要是IDEA和jdk11.0。</a:t>
            </a:r>
            <a:r>
              <a:rPr lang="en-US" altLang="ko-KR" sz="2000" b="0" smtClean="0">
                <a:effectLst/>
                <a:latin typeface="黑体" panose="02010609060101010101" charset="-122"/>
                <a:ea typeface="黑体" panose="02010609060101010101" charset="-122"/>
                <a:cs typeface="黑体" panose="02010609060101010101" charset="-122"/>
              </a:rPr>
              <a:t>功能较为齐全，极大地提高了</a:t>
            </a:r>
            <a:r>
              <a:rPr lang="zh-CN" sz="2000" b="0" smtClean="0">
                <a:effectLst/>
                <a:latin typeface="黑体" panose="02010609060101010101" charset="-122"/>
                <a:ea typeface="黑体" panose="02010609060101010101" charset="-122"/>
                <a:cs typeface="黑体" panose="02010609060101010101" charset="-122"/>
              </a:rPr>
              <a:t>作业管理效率。</a:t>
            </a:r>
            <a:endParaRPr lang="zh-CN" sz="2000" b="0" smtClean="0">
              <a:effectLst/>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15" y="1250315"/>
            <a:ext cx="4166870" cy="75946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p:cNvSpPr txBox="1">
            <a:spLocks noChangeArrowheads="1"/>
          </p:cNvSpPr>
          <p:nvPr/>
        </p:nvSpPr>
        <p:spPr bwMode="auto">
          <a:xfrm>
            <a:off x="81915" y="1240155"/>
            <a:ext cx="3832860" cy="76962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mtClean="0">
                <a:effectLst/>
                <a:latin typeface="Calibri" panose="020F0502020204030204" pitchFamily="34" charset="0"/>
                <a:ea typeface="宋体" panose="02010600030101010101" pitchFamily="2" charset="-122"/>
              </a:rPr>
              <a:t>组员分工安排</a:t>
            </a:r>
            <a:endParaRPr lang="zh-CN" smtClean="0">
              <a:effectLst/>
              <a:latin typeface="Calibri" panose="020F0502020204030204" pitchFamily="34" charset="0"/>
              <a:ea typeface="宋体" panose="02010600030101010101" pitchFamily="2" charset="-122"/>
            </a:endParaRPr>
          </a:p>
        </p:txBody>
      </p:sp>
      <p:graphicFrame>
        <p:nvGraphicFramePr>
          <p:cNvPr id="4" name="表格 3"/>
          <p:cNvGraphicFramePr/>
          <p:nvPr>
            <p:custDataLst>
              <p:tags r:id="rId1"/>
            </p:custDataLst>
          </p:nvPr>
        </p:nvGraphicFramePr>
        <p:xfrm>
          <a:off x="4859655" y="1821815"/>
          <a:ext cx="6499225" cy="3846830"/>
        </p:xfrm>
        <a:graphic>
          <a:graphicData uri="http://schemas.openxmlformats.org/drawingml/2006/table">
            <a:tbl>
              <a:tblPr firstRow="1" bandRow="1">
                <a:tableStyleId>{6E25E649-3F16-4E02-A733-19D2CDBF48F0}</a:tableStyleId>
              </a:tblPr>
              <a:tblGrid>
                <a:gridCol w="874395"/>
                <a:gridCol w="2812415"/>
                <a:gridCol w="1874520"/>
                <a:gridCol w="937895"/>
              </a:tblGrid>
              <a:tr h="564515">
                <a:tc gridSpan="4">
                  <a:txBody>
                    <a:bodyPr/>
                    <a:p>
                      <a:pPr indent="0" algn="ctr" fontAlgn="auto">
                        <a:lnSpc>
                          <a:spcPct val="120000"/>
                        </a:lnSpc>
                        <a:spcBef>
                          <a:spcPts val="0"/>
                        </a:spcBef>
                        <a:spcAft>
                          <a:spcPts val="0"/>
                        </a:spcAft>
                        <a:buNone/>
                      </a:pPr>
                      <a:r>
                        <a:rPr lang="zh-CN" altLang="en-US" sz="1800" spc="200" baseline="0" dirty="0">
                          <a:solidFill>
                            <a:schemeClr val="bg1"/>
                          </a:solidFill>
                          <a:uFillTx/>
                          <a:latin typeface="Arial" panose="020B0604020202020204" pitchFamily="34" charset="0"/>
                          <a:ea typeface="Tahoma" panose="020B0604030504040204" pitchFamily="34" charset="0"/>
                        </a:rPr>
                        <a:t>作业管理系统组员分工安排</a:t>
                      </a:r>
                      <a:endParaRPr lang="zh-CN" altLang="en-US" sz="1800" b="1" spc="200" baseline="0" dirty="0">
                        <a:solidFill>
                          <a:schemeClr val="bg1"/>
                        </a:solidFill>
                        <a:uFillTx/>
                        <a:latin typeface="Arial" panose="020B0604020202020204" pitchFamily="34" charset="0"/>
                        <a:ea typeface="Tahoma" panose="020B0604030504040204" pitchFamily="34" charset="0"/>
                        <a:cs typeface="Tahoma" panose="020B0604030504040204" pitchFamily="34" charset="0"/>
                      </a:endParaRPr>
                    </a:p>
                  </a:txBody>
                  <a:tcPr marL="88900" marR="88900" marT="47625" marB="47625" anchor="ctr">
                    <a:lnR>
                      <a:noFill/>
                    </a:lnR>
                    <a:lnT w="9525" cmpd="sng">
                      <a:solidFill>
                        <a:schemeClr val="tx1">
                          <a:lumMod val="95000"/>
                          <a:lumOff val="5000"/>
                        </a:schemeClr>
                      </a:solidFill>
                      <a:prstDash val="solid"/>
                    </a:lnT>
                    <a:lnB w="12700" cap="flat" cmpd="sng" algn="ctr">
                      <a:solidFill>
                        <a:schemeClr val="tx1"/>
                      </a:solidFill>
                      <a:prstDash val="solid"/>
                      <a:round/>
                      <a:headEnd type="none" w="med" len="med"/>
                      <a:tailEnd type="none" w="med" len="med"/>
                    </a:lnB>
                    <a:solidFill>
                      <a:schemeClr val="accent1"/>
                    </a:solidFill>
                  </a:tcPr>
                </a:tc>
                <a:tc hMerge="1">
                  <a:tcPr>
                    <a:lnT w="9525">
                      <a:solidFill>
                        <a:schemeClr val="tx1">
                          <a:lumMod val="95000"/>
                          <a:lumOff val="5000"/>
                        </a:schemeClr>
                      </a:solidFill>
                      <a:prstDash val="solid"/>
                    </a:lnT>
                    <a:lnB w="9525">
                      <a:solidFill>
                        <a:srgbClr val="B28E4E"/>
                      </a:solidFill>
                      <a:prstDash val="dash"/>
                    </a:lnB>
                  </a:tcPr>
                </a:tc>
                <a:tc hMerge="1">
                  <a:tcPr>
                    <a:lnT w="9525">
                      <a:solidFill>
                        <a:schemeClr val="tx1">
                          <a:lumMod val="95000"/>
                          <a:lumOff val="5000"/>
                        </a:schemeClr>
                      </a:solidFill>
                      <a:prstDash val="solid"/>
                    </a:lnT>
                    <a:lnB w="9525">
                      <a:solidFill>
                        <a:srgbClr val="B28E4E"/>
                      </a:solidFill>
                      <a:prstDash val="dash"/>
                    </a:lnB>
                  </a:tcPr>
                </a:tc>
                <a:tc hMerge="1">
                  <a:tcPr marL="215900" marR="215900" marT="57150" marB="57150" anchor="ctr">
                    <a:lnL w="9525">
                      <a:solidFill>
                        <a:srgbClr val="B28E4E"/>
                      </a:solidFill>
                      <a:prstDash val="dash"/>
                    </a:lnL>
                    <a:lnR>
                      <a:noFill/>
                    </a:lnR>
                    <a:lnT w="9525">
                      <a:solidFill>
                        <a:schemeClr val="tx1">
                          <a:lumMod val="95000"/>
                          <a:lumOff val="5000"/>
                        </a:schemeClr>
                      </a:solidFill>
                      <a:prstDash val="solid"/>
                    </a:lnT>
                    <a:lnB w="9525" cap="flat" cmpd="sng" algn="ctr">
                      <a:solidFill>
                        <a:srgbClr val="B28E4E"/>
                      </a:solidFill>
                      <a:prstDash val="dash"/>
                      <a:round/>
                      <a:headEnd type="none" w="med" len="med"/>
                      <a:tailEnd type="none" w="med" len="med"/>
                    </a:lnB>
                    <a:lnTlToBr>
                      <a:noFill/>
                    </a:lnTlToBr>
                    <a:lnBlToTr>
                      <a:noFill/>
                    </a:lnBlToTr>
                    <a:solidFill>
                      <a:srgbClr val="FFFFFF"/>
                    </a:solidFill>
                  </a:tcPr>
                </a:tc>
              </a:tr>
              <a:tr h="670560">
                <a:tc>
                  <a:txBody>
                    <a:bodyPr/>
                    <a:p>
                      <a:pPr indent="0" algn="ctr" fontAlgn="auto">
                        <a:lnSpc>
                          <a:spcPct val="120000"/>
                        </a:lnSpc>
                        <a:spcBef>
                          <a:spcPts val="0"/>
                        </a:spcBef>
                        <a:spcAft>
                          <a:spcPts val="0"/>
                        </a:spcAft>
                        <a:buNone/>
                      </a:pPr>
                      <a:r>
                        <a:rPr lang="zh-CN" altLang="en-US" sz="1600" b="1" spc="200" baseline="0" dirty="0">
                          <a:solidFill>
                            <a:schemeClr val="bg1"/>
                          </a:solidFill>
                          <a:uFillTx/>
                          <a:latin typeface="Arial" panose="020B0604020202020204" pitchFamily="34" charset="0"/>
                          <a:ea typeface="Tahoma" panose="020B0604030504040204" pitchFamily="34" charset="0"/>
                        </a:rPr>
                        <a:t>姓名</a:t>
                      </a:r>
                      <a:endParaRPr lang="zh-CN" altLang="en-US" sz="1600" b="1" spc="200" baseline="0" dirty="0">
                        <a:solidFill>
                          <a:schemeClr val="bg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p>
                      <a:pPr indent="0" algn="ctr" fontAlgn="auto">
                        <a:lnSpc>
                          <a:spcPct val="120000"/>
                        </a:lnSpc>
                        <a:spcBef>
                          <a:spcPts val="0"/>
                        </a:spcBef>
                        <a:spcAft>
                          <a:spcPts val="0"/>
                        </a:spcAft>
                        <a:buNone/>
                      </a:pPr>
                      <a:endParaRPr lang="zh-CN" altLang="en-US" sz="1600" b="1" spc="200" baseline="0" dirty="0">
                        <a:solidFill>
                          <a:schemeClr val="bg1"/>
                        </a:solidFill>
                        <a:uFillTx/>
                        <a:latin typeface="Arial" panose="020B0604020202020204" pitchFamily="34" charset="0"/>
                        <a:ea typeface="Tahoma" panose="020B0604030504040204" pitchFamily="34" charset="0"/>
                      </a:endParaRPr>
                    </a:p>
                    <a:p>
                      <a:pPr indent="0" algn="ctr" fontAlgn="auto">
                        <a:lnSpc>
                          <a:spcPct val="120000"/>
                        </a:lnSpc>
                        <a:spcBef>
                          <a:spcPts val="0"/>
                        </a:spcBef>
                        <a:spcAft>
                          <a:spcPts val="0"/>
                        </a:spcAft>
                        <a:buNone/>
                      </a:pPr>
                      <a:r>
                        <a:rPr lang="zh-CN" altLang="en-US" sz="1600" b="1" spc="200" baseline="0" dirty="0">
                          <a:solidFill>
                            <a:schemeClr val="bg1"/>
                          </a:solidFill>
                          <a:uFillTx/>
                          <a:latin typeface="Arial" panose="020B0604020202020204" pitchFamily="34" charset="0"/>
                          <a:ea typeface="Tahoma" panose="020B0604030504040204" pitchFamily="34" charset="0"/>
                        </a:rPr>
                        <a:t>主要负责内容</a:t>
                      </a:r>
                      <a:endParaRPr lang="zh-CN" altLang="en-US" sz="1600" b="1" spc="200" baseline="0" dirty="0">
                        <a:solidFill>
                          <a:schemeClr val="bg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p>
                      <a:pPr indent="0" algn="ctr" fontAlgn="auto">
                        <a:lnSpc>
                          <a:spcPct val="120000"/>
                        </a:lnSpc>
                        <a:spcBef>
                          <a:spcPts val="0"/>
                        </a:spcBef>
                        <a:spcAft>
                          <a:spcPts val="0"/>
                        </a:spcAft>
                        <a:buNone/>
                      </a:pPr>
                      <a:r>
                        <a:rPr lang="zh-CN" altLang="en-US" sz="1600" b="1" spc="200" baseline="0" dirty="0">
                          <a:solidFill>
                            <a:schemeClr val="bg1"/>
                          </a:solidFill>
                          <a:uFillTx/>
                          <a:latin typeface="Arial" panose="020B0604020202020204" pitchFamily="34" charset="0"/>
                          <a:ea typeface="Tahoma" panose="020B0604030504040204" pitchFamily="34" charset="0"/>
                        </a:rPr>
                        <a:t>贡献率</a:t>
                      </a:r>
                      <a:endParaRPr lang="zh-CN" altLang="en-US" sz="1600" b="1" spc="200" baseline="0" dirty="0">
                        <a:solidFill>
                          <a:schemeClr val="bg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p>
                      <a:pPr indent="0" algn="ctr" fontAlgn="auto">
                        <a:lnSpc>
                          <a:spcPct val="120000"/>
                        </a:lnSpc>
                        <a:spcBef>
                          <a:spcPts val="0"/>
                        </a:spcBef>
                        <a:spcAft>
                          <a:spcPts val="0"/>
                        </a:spcAft>
                        <a:buNone/>
                      </a:pPr>
                      <a:r>
                        <a:rPr lang="zh-CN" altLang="en-US" sz="1600" b="1" spc="200" baseline="0" dirty="0">
                          <a:solidFill>
                            <a:schemeClr val="bg1"/>
                          </a:solidFill>
                          <a:uFillTx/>
                          <a:latin typeface="Arial" panose="020B0604020202020204" pitchFamily="34" charset="0"/>
                          <a:ea typeface="Tahoma" panose="020B0604030504040204" pitchFamily="34" charset="0"/>
                        </a:rPr>
                        <a:t>合计</a:t>
                      </a:r>
                      <a:endParaRPr lang="zh-CN" altLang="en-US" sz="1600" b="1" spc="200" baseline="0" dirty="0">
                        <a:solidFill>
                          <a:schemeClr val="bg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533400">
                <a:tc>
                  <a:txBody>
                    <a:bodyPr/>
                    <a:p>
                      <a:pPr indent="0" algn="ctr">
                        <a:lnSpc>
                          <a:spcPct val="120000"/>
                        </a:lnSpc>
                        <a:spcBef>
                          <a:spcPts val="0"/>
                        </a:spcBef>
                        <a:spcAft>
                          <a:spcPts val="0"/>
                        </a:spcAft>
                        <a:buNone/>
                      </a:pPr>
                      <a:r>
                        <a:rPr lang="zh-CN" sz="1400" spc="200" baseline="0" dirty="0">
                          <a:solidFill>
                            <a:schemeClr val="tx1"/>
                          </a:solidFill>
                          <a:uFillTx/>
                          <a:latin typeface="Arial" panose="020B0604020202020204" pitchFamily="34" charset="0"/>
                          <a:ea typeface="Tahoma" panose="020B0604030504040204" pitchFamily="34" charset="0"/>
                        </a:rPr>
                        <a:t>龙超伟</a:t>
                      </a:r>
                      <a:endParaRPr lang="zh-CN"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r>
                        <a:rPr lang="zh-CN" altLang="en-US" sz="1200" b="0" spc="200" baseline="0" dirty="0">
                          <a:solidFill>
                            <a:schemeClr val="tx1"/>
                          </a:solidFill>
                          <a:uFillTx/>
                          <a:latin typeface="Arial" panose="020B0604020202020204" pitchFamily="34" charset="0"/>
                          <a:ea typeface="Tahoma" panose="020B0604030504040204" pitchFamily="34" charset="0"/>
                        </a:rPr>
                        <a:t>每日工作计划及安排、项目监控 、详细设计等</a:t>
                      </a:r>
                      <a:endParaRPr lang="zh-CN"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r>
                        <a:rPr lang="en-US" altLang="en-US" sz="1200" b="0" spc="200" baseline="0" dirty="0">
                          <a:solidFill>
                            <a:schemeClr val="tx1"/>
                          </a:solidFill>
                          <a:uFillTx/>
                          <a:latin typeface="Arial" panose="020B0604020202020204" pitchFamily="34" charset="0"/>
                          <a:ea typeface="Tahoma" panose="020B0604030504040204" pitchFamily="34" charset="0"/>
                        </a:rPr>
                        <a:t>17%</a:t>
                      </a:r>
                      <a:endParaRPr lang="en-US"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endParaRPr lang="en-US"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2110">
                <a:tc>
                  <a:txBody>
                    <a:bodyPr/>
                    <a:p>
                      <a:pPr indent="0" algn="ctr">
                        <a:lnSpc>
                          <a:spcPct val="120000"/>
                        </a:lnSpc>
                        <a:spcBef>
                          <a:spcPts val="0"/>
                        </a:spcBef>
                        <a:spcAft>
                          <a:spcPts val="0"/>
                        </a:spcAft>
                        <a:buNone/>
                      </a:pPr>
                      <a:r>
                        <a:rPr lang="zh-CN" sz="1400" spc="200" baseline="0" dirty="0">
                          <a:solidFill>
                            <a:schemeClr val="tx1"/>
                          </a:solidFill>
                          <a:uFillTx/>
                          <a:latin typeface="Arial" panose="020B0604020202020204" pitchFamily="34" charset="0"/>
                          <a:ea typeface="Tahoma" panose="020B0604030504040204" pitchFamily="34" charset="0"/>
                        </a:rPr>
                        <a:t>李明辉</a:t>
                      </a:r>
                      <a:endParaRPr lang="zh-CN"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zh-CN" altLang="en-US" sz="1200" b="0" spc="200" baseline="0" dirty="0">
                          <a:solidFill>
                            <a:schemeClr val="tx1"/>
                          </a:solidFill>
                          <a:uFillTx/>
                          <a:latin typeface="Arial" panose="020B0604020202020204" pitchFamily="34" charset="0"/>
                          <a:ea typeface="宋体" panose="02010600030101010101" pitchFamily="2" charset="-122"/>
                          <a:cs typeface="黑体" panose="02010609060101010101" charset="-122"/>
                        </a:rPr>
                        <a:t>详细设计、代码实现</a:t>
                      </a:r>
                      <a:endParaRPr lang="zh-CN" altLang="en-US" sz="1200" b="0" spc="200" baseline="0" dirty="0">
                        <a:solidFill>
                          <a:schemeClr val="tx1"/>
                        </a:solidFill>
                        <a:uFillTx/>
                        <a:latin typeface="Arial" panose="020B0604020202020204" pitchFamily="34" charset="0"/>
                        <a:ea typeface="宋体" panose="02010600030101010101" pitchFamily="2" charset="-122"/>
                        <a:cs typeface="黑体" panose="02010609060101010101"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en-US" altLang="zh-CN" sz="1200" b="0" spc="200" baseline="0" dirty="0">
                          <a:solidFill>
                            <a:schemeClr val="tx1"/>
                          </a:solidFill>
                          <a:uFillTx/>
                          <a:latin typeface="Arial" panose="020B0604020202020204" pitchFamily="34" charset="0"/>
                          <a:ea typeface="Tahoma" panose="020B0604030504040204" pitchFamily="34" charset="0"/>
                        </a:rPr>
                        <a:t>18%</a:t>
                      </a:r>
                      <a:endParaRPr lang="en-US" altLang="zh-CN"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endParaRPr lang="en-US"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1475">
                <a:tc>
                  <a:txBody>
                    <a:bodyPr/>
                    <a:p>
                      <a:pPr indent="0" algn="ctr">
                        <a:lnSpc>
                          <a:spcPct val="120000"/>
                        </a:lnSpc>
                        <a:spcBef>
                          <a:spcPts val="0"/>
                        </a:spcBef>
                        <a:spcAft>
                          <a:spcPts val="0"/>
                        </a:spcAft>
                        <a:buNone/>
                      </a:pPr>
                      <a:r>
                        <a:rPr lang="zh-CN" sz="1400" b="0" spc="200" baseline="0" dirty="0">
                          <a:solidFill>
                            <a:schemeClr val="tx1"/>
                          </a:solidFill>
                          <a:uFillTx/>
                          <a:latin typeface="Arial" panose="020B0604020202020204" pitchFamily="34" charset="0"/>
                          <a:ea typeface="Tahoma" panose="020B0604030504040204" pitchFamily="34" charset="0"/>
                        </a:rPr>
                        <a:t>托朝健</a:t>
                      </a:r>
                      <a:endParaRPr lang="zh-CN"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indent="0" algn="ctr">
                        <a:lnSpc>
                          <a:spcPct val="120000"/>
                        </a:lnSpc>
                        <a:spcBef>
                          <a:spcPts val="0"/>
                        </a:spcBef>
                        <a:spcAft>
                          <a:spcPts val="0"/>
                        </a:spcAft>
                        <a:buNone/>
                      </a:pPr>
                      <a:r>
                        <a:rPr lang="zh-CN" altLang="en-US" sz="1200" b="0" spc="200" baseline="0">
                          <a:solidFill>
                            <a:schemeClr val="tx1"/>
                          </a:solidFill>
                          <a:uFillTx/>
                          <a:latin typeface="Arial" panose="020B0604020202020204" pitchFamily="34" charset="0"/>
                          <a:ea typeface="宋体" panose="02010600030101010101" pitchFamily="2" charset="-122"/>
                        </a:rPr>
                        <a:t>详细设计、代码实现</a:t>
                      </a:r>
                      <a:endParaRPr lang="zh-CN" altLang="en-US" sz="1200" b="0" spc="200" baseline="0">
                        <a:solidFill>
                          <a:schemeClr val="tx1"/>
                        </a:solidFill>
                        <a:uFillTx/>
                        <a:latin typeface="Arial" panose="020B0604020202020204" pitchFamily="34" charset="0"/>
                        <a:ea typeface="宋体" panose="02010600030101010101" pitchFamily="2"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indent="0" algn="ctr">
                        <a:lnSpc>
                          <a:spcPct val="120000"/>
                        </a:lnSpc>
                        <a:spcBef>
                          <a:spcPts val="0"/>
                        </a:spcBef>
                        <a:spcAft>
                          <a:spcPts val="0"/>
                        </a:spcAft>
                        <a:buNone/>
                      </a:pPr>
                      <a:r>
                        <a:rPr lang="en-US" altLang="en-US" sz="1200" b="0" spc="200" baseline="0">
                          <a:solidFill>
                            <a:schemeClr val="tx1"/>
                          </a:solidFill>
                          <a:uFillTx/>
                          <a:latin typeface="Arial" panose="020B0604020202020204" pitchFamily="34" charset="0"/>
                          <a:ea typeface="Tahoma" panose="020B0604030504040204" pitchFamily="34" charset="0"/>
                        </a:rPr>
                        <a:t>18%</a:t>
                      </a:r>
                      <a:endParaRPr lang="en-US" altLang="en-US" sz="1200" b="0" spc="200" baseline="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indent="0" algn="ctr">
                        <a:lnSpc>
                          <a:spcPct val="120000"/>
                        </a:lnSpc>
                        <a:spcBef>
                          <a:spcPts val="0"/>
                        </a:spcBef>
                        <a:spcAft>
                          <a:spcPts val="0"/>
                        </a:spcAft>
                        <a:buNone/>
                      </a:pPr>
                      <a:endParaRPr lang="en-US" altLang="en-US" sz="1200" b="0" spc="200" baseline="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110">
                <a:tc>
                  <a:txBody>
                    <a:bodyPr/>
                    <a:p>
                      <a:pPr indent="0" algn="ctr">
                        <a:lnSpc>
                          <a:spcPct val="120000"/>
                        </a:lnSpc>
                        <a:spcBef>
                          <a:spcPts val="0"/>
                        </a:spcBef>
                        <a:spcAft>
                          <a:spcPts val="0"/>
                        </a:spcAft>
                        <a:buNone/>
                      </a:pPr>
                      <a:r>
                        <a:rPr lang="zh-CN" sz="1400" spc="200" baseline="0" dirty="0">
                          <a:solidFill>
                            <a:schemeClr val="tx1"/>
                          </a:solidFill>
                          <a:uFillTx/>
                          <a:latin typeface="Arial" panose="020B0604020202020204" pitchFamily="34" charset="0"/>
                          <a:ea typeface="Tahoma" panose="020B0604030504040204" pitchFamily="34" charset="0"/>
                        </a:rPr>
                        <a:t>宋运冠</a:t>
                      </a:r>
                      <a:endParaRPr lang="zh-CN"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zh-CN" altLang="en-US" sz="1200" b="0" spc="200" baseline="0" dirty="0">
                          <a:solidFill>
                            <a:schemeClr val="tx1"/>
                          </a:solidFill>
                          <a:uFillTx/>
                          <a:latin typeface="Arial" panose="020B0604020202020204" pitchFamily="34" charset="0"/>
                          <a:ea typeface="宋体" panose="02010600030101010101" pitchFamily="2" charset="-122"/>
                        </a:rPr>
                        <a:t>系统测试</a:t>
                      </a:r>
                      <a:endParaRPr lang="zh-CN" altLang="en-US" sz="1200" b="0" spc="200" baseline="0" dirty="0">
                        <a:solidFill>
                          <a:schemeClr val="tx1"/>
                        </a:solidFill>
                        <a:uFillTx/>
                        <a:latin typeface="Arial" panose="020B0604020202020204" pitchFamily="34" charset="0"/>
                        <a:ea typeface="宋体" panose="02010600030101010101" pitchFamily="2"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en-US" altLang="en-US" sz="1200" spc="200" dirty="0">
                          <a:solidFill>
                            <a:schemeClr val="tx1"/>
                          </a:solidFill>
                          <a:uFillTx/>
                          <a:latin typeface="Arial" panose="020B0604020202020204" pitchFamily="34" charset="0"/>
                          <a:ea typeface="Tahoma" panose="020B0604030504040204" pitchFamily="34" charset="0"/>
                          <a:sym typeface="+mn-ea"/>
                        </a:rPr>
                        <a:t>17%</a:t>
                      </a:r>
                      <a:endParaRPr lang="zh-CN"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endParaRPr lang="zh-CN"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72110">
                <a:tc>
                  <a:txBody>
                    <a:bodyPr/>
                    <a:p>
                      <a:pPr indent="0" algn="ctr">
                        <a:lnSpc>
                          <a:spcPct val="120000"/>
                        </a:lnSpc>
                        <a:spcBef>
                          <a:spcPts val="0"/>
                        </a:spcBef>
                        <a:spcAft>
                          <a:spcPts val="0"/>
                        </a:spcAft>
                        <a:buNone/>
                      </a:pPr>
                      <a:r>
                        <a:rPr lang="zh-CN" sz="1400" spc="200" baseline="0" dirty="0">
                          <a:solidFill>
                            <a:schemeClr val="tx1"/>
                          </a:solidFill>
                          <a:uFillTx/>
                          <a:latin typeface="Arial" panose="020B0604020202020204" pitchFamily="34" charset="0"/>
                          <a:ea typeface="Tahoma" panose="020B0604030504040204" pitchFamily="34" charset="0"/>
                        </a:rPr>
                        <a:t>叶正阳</a:t>
                      </a:r>
                      <a:endParaRPr lang="zh-CN"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r>
                        <a:rPr lang="zh-CN" altLang="en-US" sz="1200" spc="200" dirty="0">
                          <a:solidFill>
                            <a:schemeClr val="tx1"/>
                          </a:solidFill>
                          <a:uFillTx/>
                          <a:latin typeface="Arial" panose="020B0604020202020204" pitchFamily="34" charset="0"/>
                          <a:ea typeface="宋体" panose="02010600030101010101" pitchFamily="2" charset="-122"/>
                          <a:sym typeface="+mn-ea"/>
                        </a:rPr>
                        <a:t>概要设计、需求分析</a:t>
                      </a:r>
                      <a:endParaRPr lang="zh-CN" altLang="en-US" sz="1200" b="0" spc="200" baseline="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r>
                        <a:rPr lang="en-US" altLang="zh-CN" sz="1200" b="0" spc="200" baseline="0" dirty="0">
                          <a:solidFill>
                            <a:schemeClr val="tx1"/>
                          </a:solidFill>
                          <a:uFillTx/>
                          <a:latin typeface="Arial" panose="020B0604020202020204" pitchFamily="34" charset="0"/>
                          <a:ea typeface="Tahoma" panose="020B0604030504040204" pitchFamily="34" charset="0"/>
                        </a:rPr>
                        <a:t>15%</a:t>
                      </a:r>
                      <a:endParaRPr lang="en-US" altLang="zh-CN"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indent="0" algn="ctr">
                        <a:lnSpc>
                          <a:spcPct val="120000"/>
                        </a:lnSpc>
                        <a:spcBef>
                          <a:spcPts val="0"/>
                        </a:spcBef>
                        <a:spcAft>
                          <a:spcPts val="0"/>
                        </a:spcAft>
                        <a:buNone/>
                      </a:pPr>
                      <a:endParaRPr lang="en-US"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2110">
                <a:tc>
                  <a:txBody>
                    <a:bodyPr/>
                    <a:p>
                      <a:pPr indent="0" algn="ctr">
                        <a:lnSpc>
                          <a:spcPct val="120000"/>
                        </a:lnSpc>
                        <a:spcBef>
                          <a:spcPts val="0"/>
                        </a:spcBef>
                        <a:spcAft>
                          <a:spcPts val="0"/>
                        </a:spcAft>
                        <a:buNone/>
                      </a:pPr>
                      <a:r>
                        <a:rPr lang="zh-CN" altLang="en-US" sz="1400" spc="200" baseline="0" dirty="0">
                          <a:solidFill>
                            <a:schemeClr val="tx1"/>
                          </a:solidFill>
                          <a:uFillTx/>
                          <a:latin typeface="Arial" panose="020B0604020202020204" pitchFamily="34" charset="0"/>
                          <a:ea typeface="Tahoma" panose="020B0604030504040204" pitchFamily="34" charset="0"/>
                        </a:rPr>
                        <a:t>梁树森</a:t>
                      </a:r>
                      <a:endParaRPr lang="zh-CN" altLang="en-US" sz="14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zh-CN" altLang="en-US" sz="1200" b="0" spc="200" baseline="0" dirty="0">
                          <a:solidFill>
                            <a:schemeClr val="tx1"/>
                          </a:solidFill>
                          <a:uFillTx/>
                          <a:latin typeface="Arial" panose="020B0604020202020204" pitchFamily="34" charset="0"/>
                          <a:ea typeface="宋体" panose="02010600030101010101" pitchFamily="2" charset="-122"/>
                        </a:rPr>
                        <a:t>概要设计、需求分析</a:t>
                      </a:r>
                      <a:endParaRPr lang="zh-CN" altLang="en-US" sz="1200" b="0" spc="200" baseline="0" dirty="0">
                        <a:solidFill>
                          <a:schemeClr val="tx1"/>
                        </a:solidFill>
                        <a:uFillTx/>
                        <a:latin typeface="Arial" panose="020B0604020202020204" pitchFamily="34" charset="0"/>
                        <a:ea typeface="宋体" panose="02010600030101010101" pitchFamily="2"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r>
                        <a:rPr lang="en-US" altLang="zh-CN" sz="1200" b="0" spc="200" baseline="0" dirty="0">
                          <a:solidFill>
                            <a:schemeClr val="tx1"/>
                          </a:solidFill>
                          <a:uFillTx/>
                          <a:latin typeface="Arial" panose="020B0604020202020204" pitchFamily="34" charset="0"/>
                          <a:ea typeface="Tahoma" panose="020B0604030504040204" pitchFamily="34" charset="0"/>
                        </a:rPr>
                        <a:t>15%</a:t>
                      </a:r>
                      <a:endParaRPr lang="en-US" altLang="zh-CN"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indent="0" algn="ctr">
                        <a:lnSpc>
                          <a:spcPct val="120000"/>
                        </a:lnSpc>
                        <a:spcBef>
                          <a:spcPts val="0"/>
                        </a:spcBef>
                        <a:spcAft>
                          <a:spcPts val="0"/>
                        </a:spcAft>
                        <a:buNone/>
                      </a:pPr>
                      <a:endParaRPr lang="en-US" altLang="en-US" sz="1200" b="0" spc="200" baseline="0" dirty="0">
                        <a:solidFill>
                          <a:schemeClr val="tx1"/>
                        </a:solidFill>
                        <a:uFillTx/>
                        <a:latin typeface="Arial" panose="020B0604020202020204" pitchFamily="34" charset="0"/>
                        <a:ea typeface="Tahoma" panose="020B0604030504040204" pitchFamily="34" charset="0"/>
                      </a:endParaRPr>
                    </a:p>
                  </a:txBody>
                  <a:tcPr marL="88900" marR="88900" marT="47625" marB="476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6869431" y="4590828"/>
            <a:ext cx="4460117" cy="3384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600" b="0" smtClean="0">
                <a:effectLst/>
                <a:latin typeface="黑体" panose="02010609060101010101" charset="-122"/>
                <a:ea typeface="黑体" panose="02010609060101010101" charset="-122"/>
              </a:rPr>
              <a:t>登录页界面设计</a:t>
            </a:r>
            <a:endParaRPr lang="zh-CN" sz="1600" b="0">
              <a:effectLst/>
              <a:latin typeface="黑体" panose="02010609060101010101" charset="-122"/>
              <a:ea typeface="黑体" panose="02010609060101010101" charset="-122"/>
            </a:endParaRPr>
          </a:p>
        </p:txBody>
      </p:sp>
      <p:grpSp>
        <p:nvGrpSpPr>
          <p:cNvPr id="3" name="组合 2"/>
          <p:cNvGrpSpPr/>
          <p:nvPr/>
        </p:nvGrpSpPr>
        <p:grpSpPr>
          <a:xfrm>
            <a:off x="827405" y="1085907"/>
            <a:ext cx="4648200" cy="4554106"/>
            <a:chOff x="1660" y="1754"/>
            <a:chExt cx="7320" cy="7172"/>
          </a:xfrm>
        </p:grpSpPr>
        <p:pic>
          <p:nvPicPr>
            <p:cNvPr id="12" name="Picture 11"/>
            <p:cNvPicPr>
              <a:picLocks noChangeAspect="1"/>
            </p:cNvPicPr>
            <p:nvPr/>
          </p:nvPicPr>
          <p:blipFill rotWithShape="1">
            <a:blip r:embed="rId1">
              <a:extLst>
                <a:ext uri="{28A0092B-C50C-407E-A947-70E740481C1C}">
                  <a14:useLocalDpi xmlns:a14="http://schemas.microsoft.com/office/drawing/2010/main" val="0"/>
                </a:ext>
              </a:extLst>
            </a:blip>
            <a:srcRect l="24271" t="5185" r="24271" b="5185"/>
            <a:stretch>
              <a:fillRect/>
            </a:stretch>
          </p:blipFill>
          <p:spPr>
            <a:xfrm>
              <a:off x="1660" y="1754"/>
              <a:ext cx="7320" cy="7172"/>
            </a:xfrm>
            <a:prstGeom prst="rect">
              <a:avLst/>
            </a:prstGeom>
          </p:spPr>
        </p:pic>
        <p:sp>
          <p:nvSpPr>
            <p:cNvPr id="16" name="Rectangle 3"/>
            <p:cNvSpPr txBox="1">
              <a:spLocks noChangeArrowheads="1"/>
            </p:cNvSpPr>
            <p:nvPr/>
          </p:nvSpPr>
          <p:spPr bwMode="auto">
            <a:xfrm>
              <a:off x="3760" y="4588"/>
              <a:ext cx="3040" cy="150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2800" smtClean="0">
                  <a:effectLst/>
                  <a:latin typeface="黑体" panose="02010609060101010101" charset="-122"/>
                  <a:ea typeface="黑体" panose="02010609060101010101" charset="-122"/>
                </a:rPr>
                <a:t>界面设计</a:t>
              </a:r>
              <a:r>
                <a:rPr lang="en-US" altLang="ko-KR" sz="2800" smtClean="0">
                  <a:effectLst/>
                  <a:latin typeface="Calibri" panose="020F0502020204030204" pitchFamily="34" charset="0"/>
                </a:rPr>
                <a:t> DESIGN</a:t>
              </a:r>
              <a:endParaRPr lang="en-US" altLang="ko-KR" sz="2800">
                <a:effectLst/>
                <a:latin typeface="Calibri" panose="020F0502020204030204" pitchFamily="34" charset="0"/>
              </a:endParaRPr>
            </a:p>
          </p:txBody>
        </p:sp>
        <p:grpSp>
          <p:nvGrpSpPr>
            <p:cNvPr id="23" name="Group 22"/>
            <p:cNvGrpSpPr/>
            <p:nvPr/>
          </p:nvGrpSpPr>
          <p:grpSpPr>
            <a:xfrm>
              <a:off x="5007" y="3870"/>
              <a:ext cx="547" cy="550"/>
              <a:chOff x="3140075" y="831850"/>
              <a:chExt cx="842963" cy="847725"/>
            </a:xfrm>
            <a:solidFill>
              <a:schemeClr val="bg1"/>
            </a:solidFill>
          </p:grpSpPr>
          <p:sp>
            <p:nvSpPr>
              <p:cNvPr id="24" name="Freeform 5"/>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lstStyle/>
              <a:p>
                <a:pPr algn="ctr"/>
                <a:endParaRPr lang="ko-KR" altLang="en-US"/>
              </a:p>
            </p:txBody>
          </p:sp>
          <p:sp>
            <p:nvSpPr>
              <p:cNvPr id="25" name="Freeform 6"/>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lstStyle/>
              <a:p>
                <a:pPr algn="ctr"/>
                <a:endParaRPr lang="ko-KR" altLang="en-US"/>
              </a:p>
            </p:txBody>
          </p:sp>
          <p:sp>
            <p:nvSpPr>
              <p:cNvPr id="26" name="Freeform 7"/>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lstStyle/>
              <a:p>
                <a:pPr algn="ctr"/>
                <a:endParaRPr lang="ko-KR" altLang="en-US"/>
              </a:p>
            </p:txBody>
          </p:sp>
          <p:sp>
            <p:nvSpPr>
              <p:cNvPr id="27" name="Freeform 8"/>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lstStyle/>
              <a:p>
                <a:pPr algn="ctr"/>
                <a:endParaRPr lang="ko-KR" altLang="en-US"/>
              </a:p>
            </p:txBody>
          </p:sp>
          <p:sp>
            <p:nvSpPr>
              <p:cNvPr id="28" name="Freeform 9"/>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lstStyle/>
              <a:p>
                <a:pPr algn="ctr"/>
                <a:endParaRPr lang="ko-KR" altLang="en-US"/>
              </a:p>
            </p:txBody>
          </p:sp>
        </p:grpSp>
      </p:grpSp>
      <p:pic>
        <p:nvPicPr>
          <p:cNvPr id="2" name="图片 1"/>
          <p:cNvPicPr>
            <a:picLocks noChangeAspect="1"/>
          </p:cNvPicPr>
          <p:nvPr/>
        </p:nvPicPr>
        <p:blipFill>
          <a:blip r:embed="rId2"/>
          <a:stretch>
            <a:fillRect/>
          </a:stretch>
        </p:blipFill>
        <p:spPr>
          <a:xfrm>
            <a:off x="5640070" y="1556385"/>
            <a:ext cx="5978525" cy="285051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rPr>
              <a:t>主页内容设计（学生）</a:t>
            </a:r>
            <a:r>
              <a:rPr lang="en-US" altLang="ko-KR" sz="3600" smtClean="0">
                <a:effectLst/>
                <a:latin typeface="Calibri" panose="020F0502020204030204" pitchFamily="34" charset="0"/>
              </a:rPr>
              <a:t> </a:t>
            </a:r>
            <a:endParaRPr lang="en-US" altLang="ko-KR" sz="3600">
              <a:effectLst/>
              <a:latin typeface="Calibri" panose="020F0502020204030204" pitchFamily="34" charset="0"/>
            </a:endParaRPr>
          </a:p>
        </p:txBody>
      </p:sp>
      <p:sp>
        <p:nvSpPr>
          <p:cNvPr id="68" name="TextBox 131"/>
          <p:cNvSpPr txBox="1"/>
          <p:nvPr/>
        </p:nvSpPr>
        <p:spPr>
          <a:xfrm>
            <a:off x="5304790" y="6489700"/>
            <a:ext cx="4002405" cy="368300"/>
          </a:xfrm>
          <a:prstGeom prst="rect">
            <a:avLst/>
          </a:prstGeom>
        </p:spPr>
        <p:txBody>
          <a:bodyPr wrap="square" rtlCol="0">
            <a:spAutoFit/>
          </a:bodyPr>
          <a:lstStyle/>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学生端</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125730" y="1414145"/>
            <a:ext cx="3585845" cy="2578735"/>
          </a:xfrm>
          <a:prstGeom prst="rect">
            <a:avLst/>
          </a:prstGeom>
        </p:spPr>
      </p:pic>
      <p:pic>
        <p:nvPicPr>
          <p:cNvPr id="4" name="图片 3"/>
          <p:cNvPicPr>
            <a:picLocks noChangeAspect="1"/>
          </p:cNvPicPr>
          <p:nvPr/>
        </p:nvPicPr>
        <p:blipFill>
          <a:blip r:embed="rId2"/>
          <a:stretch>
            <a:fillRect/>
          </a:stretch>
        </p:blipFill>
        <p:spPr>
          <a:xfrm>
            <a:off x="4090670" y="1369060"/>
            <a:ext cx="3652520" cy="2606675"/>
          </a:xfrm>
          <a:prstGeom prst="rect">
            <a:avLst/>
          </a:prstGeom>
        </p:spPr>
      </p:pic>
      <p:pic>
        <p:nvPicPr>
          <p:cNvPr id="8" name="图片 7"/>
          <p:cNvPicPr>
            <a:picLocks noChangeAspect="1"/>
          </p:cNvPicPr>
          <p:nvPr/>
        </p:nvPicPr>
        <p:blipFill>
          <a:blip r:embed="rId3"/>
          <a:stretch>
            <a:fillRect/>
          </a:stretch>
        </p:blipFill>
        <p:spPr>
          <a:xfrm>
            <a:off x="7873365" y="1377315"/>
            <a:ext cx="4107180" cy="2527300"/>
          </a:xfrm>
          <a:prstGeom prst="rect">
            <a:avLst/>
          </a:prstGeom>
        </p:spPr>
      </p:pic>
      <p:sp>
        <p:nvSpPr>
          <p:cNvPr id="9" name="TextBox 131"/>
          <p:cNvSpPr txBox="1"/>
          <p:nvPr/>
        </p:nvSpPr>
        <p:spPr>
          <a:xfrm>
            <a:off x="952500" y="407670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查看作业</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0" name="TextBox 131"/>
          <p:cNvSpPr txBox="1"/>
          <p:nvPr/>
        </p:nvSpPr>
        <p:spPr>
          <a:xfrm>
            <a:off x="5187950" y="405511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上传作业</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1" name="TextBox 131"/>
          <p:cNvSpPr txBox="1"/>
          <p:nvPr/>
        </p:nvSpPr>
        <p:spPr>
          <a:xfrm>
            <a:off x="9133205" y="3951605"/>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查看批阅</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pic>
        <p:nvPicPr>
          <p:cNvPr id="12" name="图片 11"/>
          <p:cNvPicPr>
            <a:picLocks noChangeAspect="1"/>
          </p:cNvPicPr>
          <p:nvPr/>
        </p:nvPicPr>
        <p:blipFill>
          <a:blip r:embed="rId4"/>
          <a:stretch>
            <a:fillRect/>
          </a:stretch>
        </p:blipFill>
        <p:spPr>
          <a:xfrm>
            <a:off x="125730" y="4526915"/>
            <a:ext cx="3586480" cy="1851025"/>
          </a:xfrm>
          <a:prstGeom prst="rect">
            <a:avLst/>
          </a:prstGeom>
        </p:spPr>
      </p:pic>
      <p:sp>
        <p:nvSpPr>
          <p:cNvPr id="14" name="文本框 13"/>
          <p:cNvSpPr txBox="1"/>
          <p:nvPr/>
        </p:nvSpPr>
        <p:spPr>
          <a:xfrm>
            <a:off x="1009650" y="6459855"/>
            <a:ext cx="2021840" cy="368300"/>
          </a:xfrm>
          <a:prstGeom prst="rect">
            <a:avLst/>
          </a:prstGeom>
          <a:noFill/>
        </p:spPr>
        <p:txBody>
          <a:bodyPr wrap="none" rtlCol="0" anchor="t">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sym typeface="+mn-ea"/>
              </a:rPr>
              <a:t>个人信息修改界面</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rPr>
              <a:t>主页内容设计（教师）</a:t>
            </a:r>
            <a:r>
              <a:rPr lang="en-US" altLang="ko-KR" sz="3600" smtClean="0">
                <a:effectLst/>
                <a:latin typeface="Calibri" panose="020F0502020204030204" pitchFamily="34" charset="0"/>
              </a:rPr>
              <a:t> </a:t>
            </a:r>
            <a:endParaRPr lang="en-US" altLang="ko-KR" sz="3600">
              <a:effectLst/>
              <a:latin typeface="Calibri" panose="020F0502020204030204" pitchFamily="34" charset="0"/>
            </a:endParaRPr>
          </a:p>
        </p:txBody>
      </p:sp>
      <p:sp>
        <p:nvSpPr>
          <p:cNvPr id="68" name="TextBox 131"/>
          <p:cNvSpPr txBox="1"/>
          <p:nvPr/>
        </p:nvSpPr>
        <p:spPr>
          <a:xfrm>
            <a:off x="5304790" y="6489700"/>
            <a:ext cx="4002405" cy="368300"/>
          </a:xfrm>
          <a:prstGeom prst="rect">
            <a:avLst/>
          </a:prstGeom>
        </p:spPr>
        <p:txBody>
          <a:bodyPr wrap="square" rtlCol="0">
            <a:spAutoFit/>
          </a:bodyPr>
          <a:lstStyle/>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老师端</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9" name="TextBox 131"/>
          <p:cNvSpPr txBox="1"/>
          <p:nvPr/>
        </p:nvSpPr>
        <p:spPr>
          <a:xfrm>
            <a:off x="952500" y="407670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作业管理</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0" name="TextBox 131"/>
          <p:cNvSpPr txBox="1"/>
          <p:nvPr/>
        </p:nvSpPr>
        <p:spPr>
          <a:xfrm>
            <a:off x="5187950" y="405511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公告管理</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1" name="TextBox 131"/>
          <p:cNvSpPr txBox="1"/>
          <p:nvPr/>
        </p:nvSpPr>
        <p:spPr>
          <a:xfrm>
            <a:off x="9133205" y="3951605"/>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提交统计</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1009650" y="6459855"/>
            <a:ext cx="2021840" cy="368300"/>
          </a:xfrm>
          <a:prstGeom prst="rect">
            <a:avLst/>
          </a:prstGeom>
          <a:noFill/>
        </p:spPr>
        <p:txBody>
          <a:bodyPr wrap="none" rtlCol="0" anchor="t">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sym typeface="+mn-ea"/>
              </a:rPr>
              <a:t>个人信息修改界面</a:t>
            </a:r>
            <a:endParaRPr lang="zh-CN" altLang="en-US"/>
          </a:p>
        </p:txBody>
      </p:sp>
      <p:pic>
        <p:nvPicPr>
          <p:cNvPr id="5" name="图片 4"/>
          <p:cNvPicPr>
            <a:picLocks noChangeAspect="1"/>
          </p:cNvPicPr>
          <p:nvPr/>
        </p:nvPicPr>
        <p:blipFill>
          <a:blip r:embed="rId1"/>
          <a:stretch>
            <a:fillRect/>
          </a:stretch>
        </p:blipFill>
        <p:spPr>
          <a:xfrm>
            <a:off x="62230" y="1414145"/>
            <a:ext cx="3934460" cy="2548255"/>
          </a:xfrm>
          <a:prstGeom prst="rect">
            <a:avLst/>
          </a:prstGeom>
        </p:spPr>
      </p:pic>
      <p:pic>
        <p:nvPicPr>
          <p:cNvPr id="6" name="图片 5"/>
          <p:cNvPicPr>
            <a:picLocks noChangeAspect="1"/>
          </p:cNvPicPr>
          <p:nvPr/>
        </p:nvPicPr>
        <p:blipFill>
          <a:blip r:embed="rId2"/>
          <a:stretch>
            <a:fillRect/>
          </a:stretch>
        </p:blipFill>
        <p:spPr>
          <a:xfrm>
            <a:off x="4088130" y="1429385"/>
            <a:ext cx="3562350" cy="2524760"/>
          </a:xfrm>
          <a:prstGeom prst="rect">
            <a:avLst/>
          </a:prstGeom>
        </p:spPr>
      </p:pic>
      <p:pic>
        <p:nvPicPr>
          <p:cNvPr id="7" name="图片 6"/>
          <p:cNvPicPr>
            <a:picLocks noChangeAspect="1"/>
          </p:cNvPicPr>
          <p:nvPr/>
        </p:nvPicPr>
        <p:blipFill>
          <a:blip r:embed="rId3"/>
          <a:stretch>
            <a:fillRect/>
          </a:stretch>
        </p:blipFill>
        <p:spPr>
          <a:xfrm>
            <a:off x="7798435" y="1428115"/>
            <a:ext cx="3966210" cy="2472055"/>
          </a:xfrm>
          <a:prstGeom prst="rect">
            <a:avLst/>
          </a:prstGeom>
        </p:spPr>
      </p:pic>
      <p:pic>
        <p:nvPicPr>
          <p:cNvPr id="13" name="图片 12"/>
          <p:cNvPicPr>
            <a:picLocks noChangeAspect="1"/>
          </p:cNvPicPr>
          <p:nvPr/>
        </p:nvPicPr>
        <p:blipFill>
          <a:blip r:embed="rId4"/>
          <a:stretch>
            <a:fillRect/>
          </a:stretch>
        </p:blipFill>
        <p:spPr>
          <a:xfrm>
            <a:off x="62230" y="4496435"/>
            <a:ext cx="3935095" cy="17653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rPr>
              <a:t>主页内容设计（管理员）</a:t>
            </a:r>
            <a:r>
              <a:rPr lang="en-US" altLang="ko-KR" sz="3600" smtClean="0">
                <a:effectLst/>
                <a:latin typeface="Calibri" panose="020F0502020204030204" pitchFamily="34" charset="0"/>
              </a:rPr>
              <a:t> </a:t>
            </a:r>
            <a:endParaRPr lang="en-US" altLang="ko-KR" sz="3600">
              <a:effectLst/>
              <a:latin typeface="Calibri" panose="020F0502020204030204" pitchFamily="34" charset="0"/>
            </a:endParaRPr>
          </a:p>
        </p:txBody>
      </p:sp>
      <p:sp>
        <p:nvSpPr>
          <p:cNvPr id="68" name="TextBox 131"/>
          <p:cNvSpPr txBox="1"/>
          <p:nvPr/>
        </p:nvSpPr>
        <p:spPr>
          <a:xfrm>
            <a:off x="5304790" y="6489700"/>
            <a:ext cx="4002405" cy="368300"/>
          </a:xfrm>
          <a:prstGeom prst="rect">
            <a:avLst/>
          </a:prstGeom>
        </p:spPr>
        <p:txBody>
          <a:bodyPr wrap="square" rtlCol="0">
            <a:spAutoFit/>
          </a:bodyPr>
          <a:lstStyle/>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管理员端</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9" name="TextBox 131"/>
          <p:cNvSpPr txBox="1"/>
          <p:nvPr/>
        </p:nvSpPr>
        <p:spPr>
          <a:xfrm>
            <a:off x="952500" y="407670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教师管理</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0" name="TextBox 131"/>
          <p:cNvSpPr txBox="1"/>
          <p:nvPr/>
        </p:nvSpPr>
        <p:spPr>
          <a:xfrm>
            <a:off x="5187950" y="4055110"/>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学生管理</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1" name="TextBox 131"/>
          <p:cNvSpPr txBox="1"/>
          <p:nvPr/>
        </p:nvSpPr>
        <p:spPr>
          <a:xfrm>
            <a:off x="9133205" y="3951605"/>
            <a:ext cx="1816735" cy="368300"/>
          </a:xfrm>
          <a:prstGeom prst="rect">
            <a:avLst/>
          </a:prstGeom>
        </p:spPr>
        <p:txBody>
          <a:bodyPr wrap="square" rtlCol="0">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课程管理</a:t>
            </a:r>
            <a:endParaRPr lang="zh-CN" altLang="en-US" b="1" smtClean="0">
              <a:solidFill>
                <a:srgbClr val="B04474"/>
              </a:solidFill>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1009650" y="6459855"/>
            <a:ext cx="2021840" cy="368300"/>
          </a:xfrm>
          <a:prstGeom prst="rect">
            <a:avLst/>
          </a:prstGeom>
          <a:noFill/>
        </p:spPr>
        <p:txBody>
          <a:bodyPr wrap="none" rtlCol="0" anchor="t">
            <a:spAutoFit/>
          </a:bodyPr>
          <a:p>
            <a:pPr algn="l">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sym typeface="+mn-ea"/>
              </a:rPr>
              <a:t>个人信息修改界面</a:t>
            </a:r>
            <a:endParaRPr lang="zh-CN" altLang="en-US"/>
          </a:p>
        </p:txBody>
      </p:sp>
      <p:pic>
        <p:nvPicPr>
          <p:cNvPr id="5" name="图片 4"/>
          <p:cNvPicPr>
            <a:picLocks noChangeAspect="1"/>
          </p:cNvPicPr>
          <p:nvPr/>
        </p:nvPicPr>
        <p:blipFill>
          <a:blip r:embed="rId1"/>
          <a:stretch>
            <a:fillRect/>
          </a:stretch>
        </p:blipFill>
        <p:spPr>
          <a:xfrm>
            <a:off x="125730" y="1414145"/>
            <a:ext cx="3835400" cy="2544445"/>
          </a:xfrm>
          <a:prstGeom prst="rect">
            <a:avLst/>
          </a:prstGeom>
        </p:spPr>
      </p:pic>
      <p:pic>
        <p:nvPicPr>
          <p:cNvPr id="6" name="图片 5"/>
          <p:cNvPicPr>
            <a:picLocks noChangeAspect="1"/>
          </p:cNvPicPr>
          <p:nvPr/>
        </p:nvPicPr>
        <p:blipFill>
          <a:blip r:embed="rId2"/>
          <a:stretch>
            <a:fillRect/>
          </a:stretch>
        </p:blipFill>
        <p:spPr>
          <a:xfrm>
            <a:off x="4159250" y="1416685"/>
            <a:ext cx="3529965" cy="2552065"/>
          </a:xfrm>
          <a:prstGeom prst="rect">
            <a:avLst/>
          </a:prstGeom>
        </p:spPr>
      </p:pic>
      <p:pic>
        <p:nvPicPr>
          <p:cNvPr id="7" name="图片 6"/>
          <p:cNvPicPr>
            <a:picLocks noChangeAspect="1"/>
          </p:cNvPicPr>
          <p:nvPr/>
        </p:nvPicPr>
        <p:blipFill>
          <a:blip r:embed="rId3"/>
          <a:stretch>
            <a:fillRect/>
          </a:stretch>
        </p:blipFill>
        <p:spPr>
          <a:xfrm>
            <a:off x="7980680" y="1414145"/>
            <a:ext cx="3990340" cy="2560320"/>
          </a:xfrm>
          <a:prstGeom prst="rect">
            <a:avLst/>
          </a:prstGeom>
        </p:spPr>
      </p:pic>
      <p:pic>
        <p:nvPicPr>
          <p:cNvPr id="13" name="图片 12"/>
          <p:cNvPicPr>
            <a:picLocks noChangeAspect="1"/>
          </p:cNvPicPr>
          <p:nvPr/>
        </p:nvPicPr>
        <p:blipFill>
          <a:blip r:embed="rId4"/>
          <a:stretch>
            <a:fillRect/>
          </a:stretch>
        </p:blipFill>
        <p:spPr>
          <a:xfrm>
            <a:off x="125730" y="4452620"/>
            <a:ext cx="3834765" cy="194500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Calibri" panose="020F0502020204030204" pitchFamily="34" charset="0"/>
                <a:ea typeface="宋体" panose="02010600030101010101" pitchFamily="2" charset="-122"/>
              </a:rPr>
              <a:t>主要功能实现思路</a:t>
            </a:r>
            <a:endParaRPr lang="zh-CN" sz="3600" smtClean="0">
              <a:effectLst/>
              <a:latin typeface="Calibri" panose="020F0502020204030204" pitchFamily="34" charset="0"/>
              <a:ea typeface="宋体" panose="02010600030101010101" pitchFamily="2" charset="-122"/>
            </a:endParaRPr>
          </a:p>
        </p:txBody>
      </p:sp>
      <p:sp>
        <p:nvSpPr>
          <p:cNvPr id="4" name="Rectangle 3"/>
          <p:cNvSpPr txBox="1">
            <a:spLocks noChangeArrowheads="1"/>
          </p:cNvSpPr>
          <p:nvPr/>
        </p:nvSpPr>
        <p:spPr bwMode="auto">
          <a:xfrm>
            <a:off x="623889" y="947154"/>
            <a:ext cx="10944224" cy="40005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zh-CN" sz="2000" b="0">
                <a:effectLst/>
                <a:latin typeface="黑体" panose="02010609060101010101" charset="-122"/>
                <a:ea typeface="黑体" panose="02010609060101010101" charset="-122"/>
              </a:rPr>
              <a:t>此处以学生信息修改功能为例</a:t>
            </a:r>
            <a:endParaRPr lang="zh-CN" sz="2000" b="0">
              <a:effectLst/>
              <a:latin typeface="黑体" panose="02010609060101010101" charset="-122"/>
              <a:ea typeface="黑体" panose="02010609060101010101" charset="-122"/>
            </a:endParaRPr>
          </a:p>
        </p:txBody>
      </p:sp>
      <p:cxnSp>
        <p:nvCxnSpPr>
          <p:cNvPr id="14" name="직선 연결선 14"/>
          <p:cNvCxnSpPr/>
          <p:nvPr/>
        </p:nvCxnSpPr>
        <p:spPr>
          <a:xfrm>
            <a:off x="3669506" y="4496089"/>
            <a:ext cx="560325" cy="698034"/>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5" name="직선 연결선 15"/>
          <p:cNvCxnSpPr/>
          <p:nvPr/>
        </p:nvCxnSpPr>
        <p:spPr>
          <a:xfrm flipH="1">
            <a:off x="4810937" y="4934861"/>
            <a:ext cx="911881" cy="455942"/>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16"/>
          <p:cNvCxnSpPr/>
          <p:nvPr/>
        </p:nvCxnSpPr>
        <p:spPr>
          <a:xfrm flipH="1">
            <a:off x="6268161" y="3423997"/>
            <a:ext cx="241381" cy="1001282"/>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7"/>
          <p:cNvCxnSpPr/>
          <p:nvPr/>
        </p:nvCxnSpPr>
        <p:spPr>
          <a:xfrm flipV="1">
            <a:off x="6957696" y="2330377"/>
            <a:ext cx="986213" cy="508710"/>
          </a:xfrm>
          <a:prstGeom prst="line">
            <a:avLst/>
          </a:prstGeom>
          <a:noFill/>
          <a:ln w="19050">
            <a:solidFill>
              <a:srgbClr val="C35954"/>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1" name="Rectangle 3"/>
          <p:cNvSpPr txBox="1">
            <a:spLocks noChangeArrowheads="1"/>
          </p:cNvSpPr>
          <p:nvPr/>
        </p:nvSpPr>
        <p:spPr bwMode="auto">
          <a:xfrm>
            <a:off x="822325" y="3954145"/>
            <a:ext cx="2062480"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r">
              <a:lnSpc>
                <a:spcPct val="80000"/>
              </a:lnSpc>
            </a:pPr>
            <a:r>
              <a:rPr lang="en-US" altLang="ko-KR" sz="2000" b="1" smtClean="0">
                <a:solidFill>
                  <a:schemeClr val="bg1"/>
                </a:solidFill>
                <a:latin typeface="Calibri" panose="020F0502020204030204" pitchFamily="34" charset="0"/>
                <a:ea typeface="Tahoma" panose="020B0604030504040204" pitchFamily="34" charset="0"/>
                <a:cs typeface="Tahoma" panose="020B0604030504040204" pitchFamily="34" charset="0"/>
              </a:rPr>
              <a:t>01</a:t>
            </a:r>
            <a:endParaRPr lang="en-US" altLang="ko-KR" sz="1600" b="1">
              <a:solidFill>
                <a:srgbClr val="C35954"/>
              </a:solidFill>
              <a:latin typeface="Calibri" panose="020F0502020204030204" pitchFamily="34" charset="0"/>
              <a:ea typeface="Tahoma" panose="020B0604030504040204" pitchFamily="34" charset="0"/>
              <a:cs typeface="Tahoma" panose="020B0604030504040204" pitchFamily="34" charset="0"/>
            </a:endParaRPr>
          </a:p>
          <a:p>
            <a:pPr marL="0" lvl="1" algn="r">
              <a:lnSpc>
                <a:spcPct val="80000"/>
              </a:lnSpc>
            </a:pPr>
            <a:r>
              <a:rPr lang="en-US" altLang="ko-KR" sz="1600">
                <a:solidFill>
                  <a:srgbClr val="C35954"/>
                </a:solidFill>
                <a:latin typeface="黑体" panose="02010609060101010101" charset="-122"/>
                <a:ea typeface="黑体" panose="02010609060101010101" charset="-122"/>
                <a:cs typeface="黑体" panose="02010609060101010101" charset="-122"/>
              </a:rPr>
              <a:t>JSP</a:t>
            </a:r>
            <a:r>
              <a:rPr lang="zh-CN" altLang="en-US" sz="1600">
                <a:solidFill>
                  <a:srgbClr val="C35954"/>
                </a:solidFill>
                <a:latin typeface="黑体" panose="02010609060101010101" charset="-122"/>
                <a:ea typeface="黑体" panose="02010609060101010101" charset="-122"/>
                <a:cs typeface="黑体" panose="02010609060101010101" charset="-122"/>
              </a:rPr>
              <a:t>页面填写修改信息</a:t>
            </a:r>
            <a:endParaRPr lang="zh-CN" altLang="en-US" sz="1600">
              <a:solidFill>
                <a:srgbClr val="C35954"/>
              </a:solidFill>
              <a:latin typeface="黑体" panose="02010609060101010101" charset="-122"/>
              <a:ea typeface="黑体" panose="02010609060101010101" charset="-122"/>
              <a:cs typeface="黑体" panose="02010609060101010101" charset="-122"/>
            </a:endParaRPr>
          </a:p>
        </p:txBody>
      </p:sp>
      <p:grpSp>
        <p:nvGrpSpPr>
          <p:cNvPr id="105" name="Group 104"/>
          <p:cNvGrpSpPr/>
          <p:nvPr/>
        </p:nvGrpSpPr>
        <p:grpSpPr>
          <a:xfrm>
            <a:off x="3019557" y="3815868"/>
            <a:ext cx="769168" cy="769168"/>
            <a:chOff x="3019557" y="3815868"/>
            <a:chExt cx="769168" cy="769168"/>
          </a:xfrm>
        </p:grpSpPr>
        <p:sp>
          <p:nvSpPr>
            <p:cNvPr id="6"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36" name="Group 35"/>
            <p:cNvGrpSpPr/>
            <p:nvPr/>
          </p:nvGrpSpPr>
          <p:grpSpPr>
            <a:xfrm>
              <a:off x="3210352" y="3979569"/>
              <a:ext cx="387578" cy="441766"/>
              <a:chOff x="4021138" y="1814513"/>
              <a:chExt cx="669925" cy="763588"/>
            </a:xfrm>
            <a:solidFill>
              <a:srgbClr val="C35954"/>
            </a:solidFill>
          </p:grpSpPr>
          <p:sp>
            <p:nvSpPr>
              <p:cNvPr id="37"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38"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39" name="Freeform 38"/>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0" name="Freeform 39"/>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1"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2"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43" name="Freeform 42"/>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4" name="Freeform 43"/>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5" name="Freeform 44"/>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46" name="Freeform 45"/>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09" name="Group 108"/>
          <p:cNvGrpSpPr/>
          <p:nvPr/>
        </p:nvGrpSpPr>
        <p:grpSpPr>
          <a:xfrm>
            <a:off x="7901307" y="1771650"/>
            <a:ext cx="769168" cy="769168"/>
            <a:chOff x="7901307" y="1771650"/>
            <a:chExt cx="769168" cy="769168"/>
          </a:xfrm>
        </p:grpSpPr>
        <p:sp>
          <p:nvSpPr>
            <p:cNvPr id="12" name="타원 12"/>
            <p:cNvSpPr/>
            <p:nvPr/>
          </p:nvSpPr>
          <p:spPr>
            <a:xfrm>
              <a:off x="7901307" y="1771650"/>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47" name="Freeform 46"/>
            <p:cNvSpPr>
              <a:spLocks noEditPoints="1"/>
            </p:cNvSpPr>
            <p:nvPr/>
          </p:nvSpPr>
          <p:spPr bwMode="auto">
            <a:xfrm>
              <a:off x="8064549" y="1923871"/>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grpSp>
      <p:grpSp>
        <p:nvGrpSpPr>
          <p:cNvPr id="89" name="Group 88"/>
          <p:cNvGrpSpPr/>
          <p:nvPr/>
        </p:nvGrpSpPr>
        <p:grpSpPr>
          <a:xfrm>
            <a:off x="6232569" y="2664374"/>
            <a:ext cx="769168" cy="769168"/>
            <a:chOff x="6232569" y="2664374"/>
            <a:chExt cx="769168" cy="769168"/>
          </a:xfrm>
        </p:grpSpPr>
        <p:sp>
          <p:nvSpPr>
            <p:cNvPr id="33" name="타원 33"/>
            <p:cNvSpPr/>
            <p:nvPr/>
          </p:nvSpPr>
          <p:spPr>
            <a:xfrm>
              <a:off x="6232569" y="2664374"/>
              <a:ext cx="769168" cy="769168"/>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Group 52"/>
            <p:cNvGrpSpPr/>
            <p:nvPr/>
          </p:nvGrpSpPr>
          <p:grpSpPr>
            <a:xfrm>
              <a:off x="6435304" y="2830831"/>
              <a:ext cx="363699" cy="436255"/>
              <a:chOff x="4051300" y="3109913"/>
              <a:chExt cx="628650" cy="754063"/>
            </a:xfrm>
            <a:solidFill>
              <a:schemeClr val="bg1"/>
            </a:solidFill>
          </p:grpSpPr>
          <p:sp>
            <p:nvSpPr>
              <p:cNvPr id="54" name="Freeform 53"/>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55" name="Freeform 54"/>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07" name="Group 106"/>
          <p:cNvGrpSpPr/>
          <p:nvPr/>
        </p:nvGrpSpPr>
        <p:grpSpPr>
          <a:xfrm>
            <a:off x="4059069" y="5135359"/>
            <a:ext cx="769168" cy="769168"/>
            <a:chOff x="4059069" y="5135359"/>
            <a:chExt cx="769168" cy="769168"/>
          </a:xfrm>
        </p:grpSpPr>
        <p:sp>
          <p:nvSpPr>
            <p:cNvPr id="5" name="타원 5"/>
            <p:cNvSpPr/>
            <p:nvPr/>
          </p:nvSpPr>
          <p:spPr>
            <a:xfrm>
              <a:off x="4059069" y="5135359"/>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sp>
          <p:nvSpPr>
            <p:cNvPr id="63" name="Freeform 62"/>
            <p:cNvSpPr>
              <a:spLocks noEditPoints="1"/>
            </p:cNvSpPr>
            <p:nvPr/>
          </p:nvSpPr>
          <p:spPr bwMode="auto">
            <a:xfrm>
              <a:off x="4199810" y="53054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rgbClr val="C35954"/>
            </a:solidFill>
            <a:ln>
              <a:noFill/>
            </a:ln>
          </p:spPr>
          <p:txBody>
            <a:bodyPr vert="horz" wrap="square" lIns="91440" tIns="45720" rIns="91440" bIns="45720" numCol="1" anchor="t" anchorCtr="0" compatLnSpc="1"/>
            <a:lstStyle/>
            <a:p>
              <a:endParaRPr lang="ko-KR" altLang="en-US"/>
            </a:p>
          </p:txBody>
        </p:sp>
      </p:grpSp>
      <p:grpSp>
        <p:nvGrpSpPr>
          <p:cNvPr id="108" name="Group 107"/>
          <p:cNvGrpSpPr/>
          <p:nvPr/>
        </p:nvGrpSpPr>
        <p:grpSpPr>
          <a:xfrm>
            <a:off x="5678887" y="4373012"/>
            <a:ext cx="769168" cy="769168"/>
            <a:chOff x="5678887" y="4373012"/>
            <a:chExt cx="769168" cy="769168"/>
          </a:xfrm>
        </p:grpSpPr>
        <p:sp>
          <p:nvSpPr>
            <p:cNvPr id="7" name="타원 7"/>
            <p:cNvSpPr/>
            <p:nvPr/>
          </p:nvSpPr>
          <p:spPr>
            <a:xfrm>
              <a:off x="5678887" y="4373012"/>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80" name="Group 79"/>
            <p:cNvGrpSpPr/>
            <p:nvPr/>
          </p:nvGrpSpPr>
          <p:grpSpPr>
            <a:xfrm>
              <a:off x="5848099" y="4553705"/>
              <a:ext cx="430744" cy="407783"/>
              <a:chOff x="2835275" y="3127375"/>
              <a:chExt cx="744538" cy="704850"/>
            </a:xfrm>
            <a:solidFill>
              <a:srgbClr val="C35954"/>
            </a:solidFill>
          </p:grpSpPr>
          <p:sp>
            <p:nvSpPr>
              <p:cNvPr id="81" name="Freeform 80"/>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2" name="Freeform 81"/>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3" name="Freeform 82"/>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4" name="Freeform 83"/>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5" name="Freeform 84"/>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6" name="Freeform 85"/>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7" name="Freeform 86"/>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sp>
        <p:nvSpPr>
          <p:cNvPr id="28" name="Rectangle 3"/>
          <p:cNvSpPr txBox="1">
            <a:spLocks noChangeArrowheads="1"/>
          </p:cNvSpPr>
          <p:nvPr/>
        </p:nvSpPr>
        <p:spPr bwMode="auto">
          <a:xfrm>
            <a:off x="4987290" y="5519420"/>
            <a:ext cx="3520440"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rPr>
              <a:t>02</a:t>
            </a:r>
            <a:endPar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endParaRPr>
          </a:p>
          <a:p>
            <a:pPr marL="0" lvl="1">
              <a:lnSpc>
                <a:spcPct val="80000"/>
              </a:lnSpc>
            </a:pPr>
            <a:r>
              <a:rPr lang="en-US" altLang="zh-CN" sz="1600" smtClean="0">
                <a:solidFill>
                  <a:schemeClr val="bg1"/>
                </a:solidFill>
                <a:latin typeface="黑体" panose="02010609060101010101" charset="-122"/>
                <a:ea typeface="黑体" panose="02010609060101010101" charset="-122"/>
                <a:cs typeface="黑体" panose="02010609060101010101" charset="-122"/>
              </a:rPr>
              <a:t>Controller</a:t>
            </a:r>
            <a:r>
              <a:rPr lang="zh-CN" altLang="en-US" sz="1600" smtClean="0">
                <a:solidFill>
                  <a:schemeClr val="bg1"/>
                </a:solidFill>
                <a:latin typeface="黑体" panose="02010609060101010101" charset="-122"/>
                <a:ea typeface="黑体" panose="02010609060101010101" charset="-122"/>
                <a:cs typeface="黑体" panose="02010609060101010101" charset="-122"/>
              </a:rPr>
              <a:t>获取</a:t>
            </a:r>
            <a:r>
              <a:rPr lang="en-US" altLang="zh-CN" sz="1600" smtClean="0">
                <a:solidFill>
                  <a:schemeClr val="bg1"/>
                </a:solidFill>
                <a:latin typeface="黑体" panose="02010609060101010101" charset="-122"/>
                <a:ea typeface="黑体" panose="02010609060101010101" charset="-122"/>
                <a:cs typeface="黑体" panose="02010609060101010101" charset="-122"/>
              </a:rPr>
              <a:t>JSP</a:t>
            </a:r>
            <a:r>
              <a:rPr lang="zh-CN" altLang="en-US" sz="1600" smtClean="0">
                <a:solidFill>
                  <a:schemeClr val="bg1"/>
                </a:solidFill>
                <a:latin typeface="黑体" panose="02010609060101010101" charset="-122"/>
                <a:ea typeface="黑体" panose="02010609060101010101" charset="-122"/>
                <a:cs typeface="黑体" panose="02010609060101010101" charset="-122"/>
              </a:rPr>
              <a:t>页面填入的数据</a:t>
            </a:r>
            <a:endParaRPr lang="zh-CN" altLang="en-US" sz="1600" smtClean="0">
              <a:solidFill>
                <a:schemeClr val="bg1"/>
              </a:solidFill>
              <a:latin typeface="黑体" panose="02010609060101010101" charset="-122"/>
              <a:ea typeface="黑体" panose="02010609060101010101" charset="-122"/>
              <a:cs typeface="黑体" panose="02010609060101010101" charset="-122"/>
            </a:endParaRPr>
          </a:p>
        </p:txBody>
      </p:sp>
      <p:sp>
        <p:nvSpPr>
          <p:cNvPr id="95" name="Rectangle 3"/>
          <p:cNvSpPr txBox="1">
            <a:spLocks noChangeArrowheads="1"/>
          </p:cNvSpPr>
          <p:nvPr/>
        </p:nvSpPr>
        <p:spPr bwMode="auto">
          <a:xfrm>
            <a:off x="6586855" y="4593590"/>
            <a:ext cx="4444365" cy="44259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chemeClr val="bg1"/>
                </a:solidFill>
                <a:latin typeface="Calibri" panose="020F0502020204030204" pitchFamily="34" charset="0"/>
                <a:ea typeface="Tahoma" panose="020B0604030504040204" pitchFamily="34" charset="0"/>
                <a:cs typeface="Tahoma" panose="020B0604030504040204" pitchFamily="34" charset="0"/>
              </a:rPr>
              <a:t>03</a:t>
            </a:r>
            <a:endPar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endParaRPr>
          </a:p>
          <a:p>
            <a:pPr marL="0" lvl="1">
              <a:lnSpc>
                <a:spcPct val="80000"/>
              </a:lnSpc>
            </a:pPr>
            <a:r>
              <a:rPr lang="en-US" altLang="ko-KR" sz="1600" smtClean="0">
                <a:solidFill>
                  <a:srgbClr val="C35954"/>
                </a:solidFill>
                <a:latin typeface="黑体" panose="02010609060101010101" charset="-122"/>
                <a:ea typeface="黑体" panose="02010609060101010101" charset="-122"/>
                <a:cs typeface="黑体" panose="02010609060101010101" charset="-122"/>
              </a:rPr>
              <a:t>Spring</a:t>
            </a:r>
            <a:r>
              <a:rPr lang="zh-CN" altLang="en-US" sz="1600" smtClean="0">
                <a:solidFill>
                  <a:srgbClr val="C35954"/>
                </a:solidFill>
                <a:latin typeface="黑体" panose="02010609060101010101" charset="-122"/>
                <a:ea typeface="黑体" panose="02010609060101010101" charset="-122"/>
                <a:cs typeface="黑体" panose="02010609060101010101" charset="-122"/>
              </a:rPr>
              <a:t>调用</a:t>
            </a:r>
            <a:r>
              <a:rPr lang="en-US" altLang="zh-CN" sz="1600" smtClean="0">
                <a:solidFill>
                  <a:srgbClr val="C35954"/>
                </a:solidFill>
                <a:latin typeface="黑体" panose="02010609060101010101" charset="-122"/>
                <a:ea typeface="黑体" panose="02010609060101010101" charset="-122"/>
                <a:cs typeface="黑体" panose="02010609060101010101" charset="-122"/>
              </a:rPr>
              <a:t>DAO</a:t>
            </a:r>
            <a:r>
              <a:rPr lang="zh-CN" altLang="en-US" sz="1600" smtClean="0">
                <a:solidFill>
                  <a:srgbClr val="C35954"/>
                </a:solidFill>
                <a:latin typeface="黑体" panose="02010609060101010101" charset="-122"/>
                <a:ea typeface="黑体" panose="02010609060101010101" charset="-122"/>
                <a:cs typeface="黑体" panose="02010609060101010101" charset="-122"/>
              </a:rPr>
              <a:t>中工厂类中响应的方法，传入数据</a:t>
            </a:r>
            <a:endParaRPr lang="zh-CN" altLang="en-US" sz="1600" smtClean="0">
              <a:solidFill>
                <a:srgbClr val="C35954"/>
              </a:solidFill>
              <a:latin typeface="黑体" panose="02010609060101010101" charset="-122"/>
              <a:ea typeface="黑体" panose="02010609060101010101" charset="-122"/>
              <a:cs typeface="黑体" panose="02010609060101010101" charset="-122"/>
            </a:endParaRPr>
          </a:p>
        </p:txBody>
      </p:sp>
      <p:sp>
        <p:nvSpPr>
          <p:cNvPr id="98" name="Rectangle 3"/>
          <p:cNvSpPr txBox="1">
            <a:spLocks noChangeArrowheads="1"/>
          </p:cNvSpPr>
          <p:nvPr/>
        </p:nvSpPr>
        <p:spPr bwMode="auto">
          <a:xfrm>
            <a:off x="7149465" y="3062605"/>
            <a:ext cx="3912235" cy="63944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rPr>
              <a:t>04</a:t>
            </a:r>
            <a:endPar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endParaRPr>
          </a:p>
          <a:p>
            <a:pPr marL="0" lvl="1">
              <a:lnSpc>
                <a:spcPct val="80000"/>
              </a:lnSpc>
            </a:pPr>
            <a:r>
              <a:rPr lang="zh-CN" altLang="en-US" sz="1600" smtClean="0">
                <a:solidFill>
                  <a:schemeClr val="bg1"/>
                </a:solidFill>
                <a:latin typeface="黑体" panose="02010609060101010101" charset="-122"/>
                <a:ea typeface="黑体" panose="02010609060101010101" charset="-122"/>
                <a:cs typeface="黑体" panose="02010609060101010101" charset="-122"/>
              </a:rPr>
              <a:t>连接数据库并调用</a:t>
            </a:r>
            <a:r>
              <a:rPr lang="en-US" altLang="zh-CN" sz="1600" smtClean="0">
                <a:solidFill>
                  <a:schemeClr val="bg1"/>
                </a:solidFill>
                <a:latin typeface="黑体" panose="02010609060101010101" charset="-122"/>
                <a:ea typeface="黑体" panose="02010609060101010101" charset="-122"/>
                <a:cs typeface="黑体" panose="02010609060101010101" charset="-122"/>
              </a:rPr>
              <a:t>DAO</a:t>
            </a:r>
            <a:r>
              <a:rPr lang="zh-CN" altLang="en-US" sz="1600" smtClean="0">
                <a:solidFill>
                  <a:schemeClr val="bg1"/>
                </a:solidFill>
                <a:latin typeface="黑体" panose="02010609060101010101" charset="-122"/>
                <a:ea typeface="黑体" panose="02010609060101010101" charset="-122"/>
                <a:cs typeface="黑体" panose="02010609060101010101" charset="-122"/>
              </a:rPr>
              <a:t>工厂中修改学生信息的方法</a:t>
            </a:r>
            <a:endParaRPr lang="zh-CN" altLang="en-US" sz="1600" smtClean="0">
              <a:solidFill>
                <a:schemeClr val="bg1"/>
              </a:solidFill>
              <a:latin typeface="黑体" panose="02010609060101010101" charset="-122"/>
              <a:ea typeface="黑体" panose="02010609060101010101" charset="-122"/>
              <a:cs typeface="黑体" panose="02010609060101010101" charset="-122"/>
            </a:endParaRPr>
          </a:p>
        </p:txBody>
      </p:sp>
      <p:sp>
        <p:nvSpPr>
          <p:cNvPr id="101" name="Rectangle 3"/>
          <p:cNvSpPr txBox="1">
            <a:spLocks noChangeArrowheads="1"/>
          </p:cNvSpPr>
          <p:nvPr/>
        </p:nvSpPr>
        <p:spPr bwMode="auto">
          <a:xfrm>
            <a:off x="8830310" y="1713865"/>
            <a:ext cx="2232025" cy="63944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nSpc>
                <a:spcPct val="80000"/>
              </a:lnSpc>
            </a:pPr>
            <a:r>
              <a:rPr lang="en-US" altLang="ko-KR" sz="2000" b="1" smtClean="0">
                <a:solidFill>
                  <a:schemeClr val="bg1"/>
                </a:solidFill>
                <a:latin typeface="Calibri" panose="020F0502020204030204" pitchFamily="34" charset="0"/>
                <a:ea typeface="Tahoma" panose="020B0604030504040204" pitchFamily="34" charset="0"/>
                <a:cs typeface="Tahoma" panose="020B0604030504040204" pitchFamily="34" charset="0"/>
              </a:rPr>
              <a:t>05</a:t>
            </a:r>
            <a:endParaRPr lang="en-US" altLang="ko-KR" sz="2000" b="1" smtClean="0">
              <a:solidFill>
                <a:srgbClr val="C35954"/>
              </a:solidFill>
              <a:latin typeface="Calibri" panose="020F0502020204030204" pitchFamily="34" charset="0"/>
              <a:ea typeface="Tahoma" panose="020B0604030504040204" pitchFamily="34" charset="0"/>
              <a:cs typeface="Tahoma" panose="020B0604030504040204" pitchFamily="34" charset="0"/>
            </a:endParaRPr>
          </a:p>
          <a:p>
            <a:pPr marL="0" lvl="1">
              <a:lnSpc>
                <a:spcPct val="80000"/>
              </a:lnSpc>
            </a:pPr>
            <a:r>
              <a:rPr lang="zh-CN" altLang="en-US" sz="1600" smtClean="0">
                <a:solidFill>
                  <a:srgbClr val="C35954"/>
                </a:solidFill>
                <a:latin typeface="黑体" panose="02010609060101010101" charset="-122"/>
                <a:ea typeface="黑体" panose="02010609060101010101" charset="-122"/>
                <a:cs typeface="黑体" panose="02010609060101010101" charset="-122"/>
              </a:rPr>
              <a:t>方法执行成功返回修改后员工信息显示于</a:t>
            </a:r>
            <a:r>
              <a:rPr lang="en-US" altLang="zh-CN" sz="1600" smtClean="0">
                <a:solidFill>
                  <a:srgbClr val="C35954"/>
                </a:solidFill>
                <a:latin typeface="黑体" panose="02010609060101010101" charset="-122"/>
                <a:ea typeface="黑体" panose="02010609060101010101" charset="-122"/>
                <a:cs typeface="黑体" panose="02010609060101010101" charset="-122"/>
              </a:rPr>
              <a:t>JSP</a:t>
            </a:r>
            <a:r>
              <a:rPr lang="zh-CN" altLang="en-US" sz="1600" smtClean="0">
                <a:solidFill>
                  <a:srgbClr val="C35954"/>
                </a:solidFill>
                <a:latin typeface="黑体" panose="02010609060101010101" charset="-122"/>
                <a:ea typeface="黑体" panose="02010609060101010101" charset="-122"/>
                <a:cs typeface="黑体" panose="02010609060101010101" charset="-122"/>
              </a:rPr>
              <a:t>上</a:t>
            </a:r>
            <a:endParaRPr lang="zh-CN" altLang="en-US" sz="1600" smtClean="0">
              <a:solidFill>
                <a:srgbClr val="C35954"/>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643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latinLnBrk="0"/>
            <a:r>
              <a:rPr lang="zh-CN" sz="3600" smtClean="0">
                <a:effectLst/>
                <a:latin typeface="黑体" panose="02010609060101010101" charset="-122"/>
                <a:ea typeface="黑体" panose="02010609060101010101" charset="-122"/>
                <a:sym typeface="+mn-ea"/>
              </a:rPr>
              <a:t>拥有的功能展示</a:t>
            </a:r>
            <a:endParaRPr lang="zh-CN" altLang="ko-KR" sz="3600" smtClean="0">
              <a:effectLst/>
              <a:latin typeface="黑体" panose="02010609060101010101" charset="-122"/>
              <a:ea typeface="黑体" panose="02010609060101010101" charset="-122"/>
              <a:sym typeface="+mn-ea"/>
            </a:endParaRPr>
          </a:p>
        </p:txBody>
      </p:sp>
      <p:grpSp>
        <p:nvGrpSpPr>
          <p:cNvPr id="130" name="Group 129"/>
          <p:cNvGrpSpPr/>
          <p:nvPr/>
        </p:nvGrpSpPr>
        <p:grpSpPr>
          <a:xfrm>
            <a:off x="4234980" y="1640068"/>
            <a:ext cx="3722840" cy="3722682"/>
            <a:chOff x="4255300" y="2097903"/>
            <a:chExt cx="3722840" cy="3722682"/>
          </a:xfrm>
        </p:grpSpPr>
        <p:grpSp>
          <p:nvGrpSpPr>
            <p:cNvPr id="2" name="Group 1"/>
            <p:cNvGrpSpPr/>
            <p:nvPr/>
          </p:nvGrpSpPr>
          <p:grpSpPr>
            <a:xfrm>
              <a:off x="4297681" y="2137013"/>
              <a:ext cx="3596640" cy="3640296"/>
              <a:chOff x="4297681" y="2137013"/>
              <a:chExt cx="3596640" cy="3640296"/>
            </a:xfrm>
          </p:grpSpPr>
          <p:sp>
            <p:nvSpPr>
              <p:cNvPr id="8" name="Line 699"/>
              <p:cNvSpPr>
                <a:spLocks noChangeShapeType="1"/>
              </p:cNvSpPr>
              <p:nvPr/>
            </p:nvSpPr>
            <p:spPr bwMode="auto">
              <a:xfrm flipH="1" flipV="1">
                <a:off x="6010042" y="2137013"/>
                <a:ext cx="971473" cy="229223"/>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9" name="Freeform 700"/>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0" name="Freeform 701"/>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1" name="Line 702"/>
              <p:cNvSpPr>
                <a:spLocks noChangeShapeType="1"/>
              </p:cNvSpPr>
              <p:nvPr/>
            </p:nvSpPr>
            <p:spPr bwMode="auto">
              <a:xfrm>
                <a:off x="4440949" y="4633919"/>
                <a:ext cx="799556" cy="102059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2" name="Freeform 703"/>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4" name="Line 704"/>
              <p:cNvSpPr>
                <a:spLocks noChangeShapeType="1"/>
              </p:cNvSpPr>
              <p:nvPr/>
            </p:nvSpPr>
            <p:spPr bwMode="auto">
              <a:xfrm flipH="1">
                <a:off x="5114925" y="2137013"/>
                <a:ext cx="895116" cy="29662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15" name="Freeform 705"/>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6" name="Freeform 706"/>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7" name="Freeform 707"/>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8" name="Freeform 708"/>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19" name="Freeform 709"/>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20" name="Line 710"/>
              <p:cNvSpPr>
                <a:spLocks noChangeShapeType="1"/>
              </p:cNvSpPr>
              <p:nvPr/>
            </p:nvSpPr>
            <p:spPr bwMode="auto">
              <a:xfrm>
                <a:off x="6010042" y="2137015"/>
                <a:ext cx="24560" cy="21148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1" name="Line 711"/>
              <p:cNvSpPr>
                <a:spLocks noChangeShapeType="1"/>
              </p:cNvSpPr>
              <p:nvPr/>
            </p:nvSpPr>
            <p:spPr bwMode="auto">
              <a:xfrm flipH="1">
                <a:off x="4368632" y="2434349"/>
                <a:ext cx="751816" cy="71507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2" name="Line 712"/>
              <p:cNvSpPr>
                <a:spLocks noChangeShapeType="1"/>
              </p:cNvSpPr>
              <p:nvPr/>
            </p:nvSpPr>
            <p:spPr bwMode="auto">
              <a:xfrm flipH="1" flipV="1">
                <a:off x="7681469" y="3816627"/>
                <a:ext cx="212851" cy="9687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3" name="Line 713"/>
              <p:cNvSpPr>
                <a:spLocks noChangeShapeType="1"/>
              </p:cNvSpPr>
              <p:nvPr/>
            </p:nvSpPr>
            <p:spPr bwMode="auto">
              <a:xfrm flipH="1" flipV="1">
                <a:off x="6972417" y="2367473"/>
                <a:ext cx="242415" cy="63049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4" name="Line 714"/>
              <p:cNvSpPr>
                <a:spLocks noChangeShapeType="1"/>
              </p:cNvSpPr>
              <p:nvPr/>
            </p:nvSpPr>
            <p:spPr bwMode="auto">
              <a:xfrm flipH="1" flipV="1">
                <a:off x="7214834" y="2997969"/>
                <a:ext cx="466634" cy="818657"/>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5" name="Line 715"/>
              <p:cNvSpPr>
                <a:spLocks noChangeShapeType="1"/>
              </p:cNvSpPr>
              <p:nvPr/>
            </p:nvSpPr>
            <p:spPr bwMode="auto">
              <a:xfrm flipH="1" flipV="1">
                <a:off x="7681469" y="3816627"/>
                <a:ext cx="20465" cy="110245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6" name="Freeform 716"/>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27" name="Line 717"/>
              <p:cNvSpPr>
                <a:spLocks noChangeShapeType="1"/>
              </p:cNvSpPr>
              <p:nvPr/>
            </p:nvSpPr>
            <p:spPr bwMode="auto">
              <a:xfrm>
                <a:off x="4997636" y="4060859"/>
                <a:ext cx="966016" cy="684944"/>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8" name="Line 718"/>
              <p:cNvSpPr>
                <a:spLocks noChangeShapeType="1"/>
              </p:cNvSpPr>
              <p:nvPr/>
            </p:nvSpPr>
            <p:spPr bwMode="auto">
              <a:xfrm>
                <a:off x="4368632" y="3149421"/>
                <a:ext cx="629002" cy="911438"/>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29" name="Line 719"/>
              <p:cNvSpPr>
                <a:spLocks noChangeShapeType="1"/>
              </p:cNvSpPr>
              <p:nvPr/>
            </p:nvSpPr>
            <p:spPr bwMode="auto">
              <a:xfrm flipH="1">
                <a:off x="4368634" y="2944756"/>
                <a:ext cx="809106" cy="20466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0" name="Line 720"/>
              <p:cNvSpPr>
                <a:spLocks noChangeShapeType="1"/>
              </p:cNvSpPr>
              <p:nvPr/>
            </p:nvSpPr>
            <p:spPr bwMode="auto">
              <a:xfrm flipH="1">
                <a:off x="5177742" y="2348501"/>
                <a:ext cx="856862" cy="59625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1" name="Line 721"/>
              <p:cNvSpPr>
                <a:spLocks noChangeShapeType="1"/>
              </p:cNvSpPr>
              <p:nvPr/>
            </p:nvSpPr>
            <p:spPr bwMode="auto">
              <a:xfrm flipH="1" flipV="1">
                <a:off x="6034604" y="2348500"/>
                <a:ext cx="1180232" cy="649470"/>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2" name="Freeform 722"/>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3" name="Freeform 723"/>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4" name="Line 724"/>
              <p:cNvSpPr>
                <a:spLocks noChangeShapeType="1"/>
              </p:cNvSpPr>
              <p:nvPr/>
            </p:nvSpPr>
            <p:spPr bwMode="auto">
              <a:xfrm flipV="1">
                <a:off x="6413914" y="2997968"/>
                <a:ext cx="800921" cy="25651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5" name="Line 725"/>
              <p:cNvSpPr>
                <a:spLocks noChangeShapeType="1"/>
              </p:cNvSpPr>
              <p:nvPr/>
            </p:nvSpPr>
            <p:spPr bwMode="auto">
              <a:xfrm flipV="1">
                <a:off x="4997634" y="3254480"/>
                <a:ext cx="1416278" cy="817292"/>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6" name="Freeform 726"/>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7" name="Line 728"/>
              <p:cNvSpPr>
                <a:spLocks noChangeShapeType="1"/>
              </p:cNvSpPr>
              <p:nvPr/>
            </p:nvSpPr>
            <p:spPr bwMode="auto">
              <a:xfrm flipH="1">
                <a:off x="5194114" y="4745801"/>
                <a:ext cx="769538" cy="395684"/>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38" name="Freeform 729"/>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39" name="Freeform 730"/>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40" name="Freeform 731"/>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B04474"/>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sp>
            <p:nvSpPr>
              <p:cNvPr id="41" name="Line 732"/>
              <p:cNvSpPr>
                <a:spLocks noChangeShapeType="1"/>
              </p:cNvSpPr>
              <p:nvPr/>
            </p:nvSpPr>
            <p:spPr bwMode="auto">
              <a:xfrm>
                <a:off x="6413918" y="3254481"/>
                <a:ext cx="780454" cy="753166"/>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sp>
            <p:nvSpPr>
              <p:cNvPr id="42" name="Line 733"/>
              <p:cNvSpPr>
                <a:spLocks noChangeShapeType="1"/>
              </p:cNvSpPr>
              <p:nvPr/>
            </p:nvSpPr>
            <p:spPr bwMode="auto">
              <a:xfrm>
                <a:off x="5177745" y="2944750"/>
                <a:ext cx="1236173" cy="309725"/>
              </a:xfrm>
              <a:prstGeom prst="line">
                <a:avLst/>
              </a:prstGeom>
              <a:noFill/>
              <a:ln w="0">
                <a:solidFill>
                  <a:srgbClr val="B04474"/>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a:p>
            </p:txBody>
          </p:sp>
        </p:grpSp>
        <p:sp>
          <p:nvSpPr>
            <p:cNvPr id="46" name="Oval 45"/>
            <p:cNvSpPr/>
            <p:nvPr/>
          </p:nvSpPr>
          <p:spPr>
            <a:xfrm>
              <a:off x="4328325" y="312184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5976150" y="209790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6007107" y="2316978"/>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5145094" y="291705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255300" y="395686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Oval 50"/>
            <p:cNvSpPr/>
            <p:nvPr/>
          </p:nvSpPr>
          <p:spPr>
            <a:xfrm>
              <a:off x="4972850" y="404259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4407700" y="4610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7163600" y="3975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7646200" y="379176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7865275" y="3890190"/>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57"/>
            <p:cNvSpPr/>
            <p:nvPr/>
          </p:nvSpPr>
          <p:spPr>
            <a:xfrm>
              <a:off x="7182650" y="29726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58"/>
            <p:cNvSpPr/>
            <p:nvPr/>
          </p:nvSpPr>
          <p:spPr>
            <a:xfrm>
              <a:off x="7179475" y="50427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60"/>
            <p:cNvSpPr/>
            <p:nvPr/>
          </p:nvSpPr>
          <p:spPr>
            <a:xfrm>
              <a:off x="6947700" y="2324915"/>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61"/>
            <p:cNvSpPr/>
            <p:nvPr/>
          </p:nvSpPr>
          <p:spPr>
            <a:xfrm>
              <a:off x="5166525" y="5114946"/>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62"/>
            <p:cNvSpPr/>
            <p:nvPr/>
          </p:nvSpPr>
          <p:spPr>
            <a:xfrm>
              <a:off x="6228563" y="5519759"/>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63"/>
            <p:cNvSpPr/>
            <p:nvPr/>
          </p:nvSpPr>
          <p:spPr>
            <a:xfrm>
              <a:off x="6992944" y="5472134"/>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64"/>
            <p:cNvSpPr/>
            <p:nvPr/>
          </p:nvSpPr>
          <p:spPr>
            <a:xfrm>
              <a:off x="6340482" y="5755503"/>
              <a:ext cx="65082" cy="6508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4" name="Group 123"/>
            <p:cNvGrpSpPr/>
            <p:nvPr/>
          </p:nvGrpSpPr>
          <p:grpSpPr>
            <a:xfrm>
              <a:off x="6059496" y="2905148"/>
              <a:ext cx="703254" cy="703254"/>
              <a:chOff x="6059496" y="2905148"/>
              <a:chExt cx="703254" cy="703254"/>
            </a:xfrm>
          </p:grpSpPr>
          <p:sp>
            <p:nvSpPr>
              <p:cNvPr id="45" name="Oval 44"/>
              <p:cNvSpPr/>
              <p:nvPr/>
            </p:nvSpPr>
            <p:spPr>
              <a:xfrm>
                <a:off x="6059496" y="2905148"/>
                <a:ext cx="703254" cy="703254"/>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9" name="Group 68"/>
              <p:cNvGrpSpPr/>
              <p:nvPr/>
            </p:nvGrpSpPr>
            <p:grpSpPr>
              <a:xfrm>
                <a:off x="6216454" y="3034890"/>
                <a:ext cx="389338" cy="443770"/>
                <a:chOff x="4021138" y="1814513"/>
                <a:chExt cx="669925" cy="763588"/>
              </a:xfrm>
              <a:solidFill>
                <a:schemeClr val="bg1"/>
              </a:solidFill>
            </p:grpSpPr>
            <p:sp>
              <p:nvSpPr>
                <p:cNvPr id="70"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1" name="Rectangle 70"/>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2" name="Freeform 71"/>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3" name="Freeform 72"/>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4" name="Rectangle 73"/>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5" name="Rectangle 74"/>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76" name="Freeform 75"/>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7" name="Freeform 76"/>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8" name="Freeform 77"/>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79" name="Freeform 78"/>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6" name="Group 125"/>
            <p:cNvGrpSpPr/>
            <p:nvPr/>
          </p:nvGrpSpPr>
          <p:grpSpPr>
            <a:xfrm>
              <a:off x="4708532" y="3803672"/>
              <a:ext cx="568318" cy="568318"/>
              <a:chOff x="4708532" y="3803672"/>
              <a:chExt cx="568318" cy="568318"/>
            </a:xfrm>
          </p:grpSpPr>
          <p:sp>
            <p:nvSpPr>
              <p:cNvPr id="67" name="Oval 66"/>
              <p:cNvSpPr/>
              <p:nvPr/>
            </p:nvSpPr>
            <p:spPr>
              <a:xfrm>
                <a:off x="4708532" y="3803672"/>
                <a:ext cx="568318" cy="56831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6" name="Group 85"/>
              <p:cNvGrpSpPr/>
              <p:nvPr/>
            </p:nvGrpSpPr>
            <p:grpSpPr>
              <a:xfrm>
                <a:off x="4853752" y="3921175"/>
                <a:ext cx="277878" cy="333313"/>
                <a:chOff x="4051300" y="3109913"/>
                <a:chExt cx="628650" cy="754063"/>
              </a:xfrm>
              <a:solidFill>
                <a:schemeClr val="bg1"/>
              </a:solidFill>
            </p:grpSpPr>
            <p:sp>
              <p:nvSpPr>
                <p:cNvPr id="87"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88" name="Freeform 8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3" name="Group 122"/>
            <p:cNvGrpSpPr/>
            <p:nvPr/>
          </p:nvGrpSpPr>
          <p:grpSpPr>
            <a:xfrm>
              <a:off x="7620642" y="2943882"/>
              <a:ext cx="357498" cy="357498"/>
              <a:chOff x="7620642" y="2943882"/>
              <a:chExt cx="357498" cy="357498"/>
            </a:xfrm>
          </p:grpSpPr>
          <p:sp>
            <p:nvSpPr>
              <p:cNvPr id="57" name="Oval 56"/>
              <p:cNvSpPr/>
              <p:nvPr/>
            </p:nvSpPr>
            <p:spPr>
              <a:xfrm>
                <a:off x="7620642" y="2943882"/>
                <a:ext cx="357498" cy="35749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9" name="Group 88"/>
              <p:cNvGrpSpPr/>
              <p:nvPr/>
            </p:nvGrpSpPr>
            <p:grpSpPr>
              <a:xfrm>
                <a:off x="7710642" y="3050714"/>
                <a:ext cx="177498" cy="143834"/>
                <a:chOff x="5145088" y="3205163"/>
                <a:chExt cx="736600" cy="596900"/>
              </a:xfrm>
              <a:solidFill>
                <a:schemeClr val="bg1"/>
              </a:solidFill>
            </p:grpSpPr>
            <p:sp>
              <p:nvSpPr>
                <p:cNvPr id="90"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1"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2"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3"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4" name="Rectangle 9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95" name="Rectangle 9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grpSp>
        </p:grpSp>
        <p:grpSp>
          <p:nvGrpSpPr>
            <p:cNvPr id="128" name="Group 127"/>
            <p:cNvGrpSpPr/>
            <p:nvPr/>
          </p:nvGrpSpPr>
          <p:grpSpPr>
            <a:xfrm>
              <a:off x="5737232" y="4521222"/>
              <a:ext cx="466718" cy="466718"/>
              <a:chOff x="5737232" y="4521222"/>
              <a:chExt cx="466718" cy="466718"/>
            </a:xfrm>
          </p:grpSpPr>
          <p:sp>
            <p:nvSpPr>
              <p:cNvPr id="53" name="Oval 52"/>
              <p:cNvSpPr/>
              <p:nvPr/>
            </p:nvSpPr>
            <p:spPr>
              <a:xfrm>
                <a:off x="5737232" y="4521222"/>
                <a:ext cx="466718" cy="466718"/>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Freeform 95"/>
              <p:cNvSpPr>
                <a:spLocks noEditPoints="1"/>
              </p:cNvSpPr>
              <p:nvPr/>
            </p:nvSpPr>
            <p:spPr bwMode="auto">
              <a:xfrm>
                <a:off x="5823450" y="4625175"/>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p>
                <a:endParaRPr lang="ko-KR" altLang="en-US"/>
              </a:p>
            </p:txBody>
          </p:sp>
        </p:grpSp>
        <p:grpSp>
          <p:nvGrpSpPr>
            <p:cNvPr id="125" name="Group 124"/>
            <p:cNvGrpSpPr/>
            <p:nvPr/>
          </p:nvGrpSpPr>
          <p:grpSpPr>
            <a:xfrm>
              <a:off x="4959358" y="2281260"/>
              <a:ext cx="317492" cy="317492"/>
              <a:chOff x="4959358" y="2281260"/>
              <a:chExt cx="317492" cy="317492"/>
            </a:xfrm>
          </p:grpSpPr>
          <p:sp>
            <p:nvSpPr>
              <p:cNvPr id="44" name="Oval 43"/>
              <p:cNvSpPr/>
              <p:nvPr/>
            </p:nvSpPr>
            <p:spPr>
              <a:xfrm>
                <a:off x="4959358" y="2281260"/>
                <a:ext cx="317492" cy="317492"/>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7" name="Group 96"/>
              <p:cNvGrpSpPr/>
              <p:nvPr/>
            </p:nvGrpSpPr>
            <p:grpSpPr>
              <a:xfrm>
                <a:off x="5029755" y="2351843"/>
                <a:ext cx="176698" cy="176327"/>
                <a:chOff x="5138738" y="4373563"/>
                <a:chExt cx="755650" cy="754063"/>
              </a:xfrm>
              <a:solidFill>
                <a:schemeClr val="bg1"/>
              </a:solidFill>
            </p:grpSpPr>
            <p:sp>
              <p:nvSpPr>
                <p:cNvPr id="98"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99"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0" name="Rectangle 9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1" name="Freeform 10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2" name="Freeform 10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3" name="Rectangle 10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4" name="Freeform 10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5" name="Freeform 10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6" name="Rectangle 10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07" name="Freeform 10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8" name="Freeform 10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09" name="Rectangle 10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p>
              </p:txBody>
            </p:sp>
            <p:sp>
              <p:nvSpPr>
                <p:cNvPr id="110" name="Freeform 10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1" name="Freeform 11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2"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nvGrpSpPr>
            <p:cNvPr id="127" name="Group 126"/>
            <p:cNvGrpSpPr/>
            <p:nvPr/>
          </p:nvGrpSpPr>
          <p:grpSpPr>
            <a:xfrm>
              <a:off x="5088900" y="5513571"/>
              <a:ext cx="306060" cy="306060"/>
              <a:chOff x="5088900" y="5513571"/>
              <a:chExt cx="306060" cy="306060"/>
            </a:xfrm>
          </p:grpSpPr>
          <p:sp>
            <p:nvSpPr>
              <p:cNvPr id="66" name="Oval 65"/>
              <p:cNvSpPr/>
              <p:nvPr/>
            </p:nvSpPr>
            <p:spPr>
              <a:xfrm>
                <a:off x="5088900" y="5513571"/>
                <a:ext cx="306060" cy="306060"/>
              </a:xfrm>
              <a:prstGeom prst="ellipse">
                <a:avLst/>
              </a:prstGeom>
              <a:solidFill>
                <a:srgbClr val="B0447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Freeform 112"/>
              <p:cNvSpPr>
                <a:spLocks noEditPoints="1"/>
              </p:cNvSpPr>
              <p:nvPr/>
            </p:nvSpPr>
            <p:spPr bwMode="auto">
              <a:xfrm>
                <a:off x="5155246" y="5587749"/>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lstStyle/>
              <a:p>
                <a:endParaRPr lang="ko-KR" altLang="en-US"/>
              </a:p>
            </p:txBody>
          </p:sp>
        </p:grpSp>
        <p:grpSp>
          <p:nvGrpSpPr>
            <p:cNvPr id="129" name="Group 128"/>
            <p:cNvGrpSpPr/>
            <p:nvPr/>
          </p:nvGrpSpPr>
          <p:grpSpPr>
            <a:xfrm>
              <a:off x="7496182" y="4699022"/>
              <a:ext cx="473068" cy="473068"/>
              <a:chOff x="7496182" y="4699022"/>
              <a:chExt cx="473068" cy="473068"/>
            </a:xfrm>
          </p:grpSpPr>
          <p:sp>
            <p:nvSpPr>
              <p:cNvPr id="60" name="Oval 59"/>
              <p:cNvSpPr/>
              <p:nvPr/>
            </p:nvSpPr>
            <p:spPr>
              <a:xfrm>
                <a:off x="7496182" y="4699022"/>
                <a:ext cx="473068" cy="473068"/>
              </a:xfrm>
              <a:prstGeom prst="ellipse">
                <a:avLst/>
              </a:prstGeom>
              <a:solidFill>
                <a:srgbClr val="7B5A8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5" name="Group 114"/>
              <p:cNvGrpSpPr/>
              <p:nvPr/>
            </p:nvGrpSpPr>
            <p:grpSpPr>
              <a:xfrm>
                <a:off x="7599439" y="4809384"/>
                <a:ext cx="266554" cy="252345"/>
                <a:chOff x="2835275" y="3127375"/>
                <a:chExt cx="744538" cy="704850"/>
              </a:xfrm>
              <a:solidFill>
                <a:schemeClr val="bg1"/>
              </a:solidFill>
            </p:grpSpPr>
            <p:sp>
              <p:nvSpPr>
                <p:cNvPr id="116"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7"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8"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19"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0"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1"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22" name="Freeform 121"/>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grpSp>
      </p:grpSp>
      <p:grpSp>
        <p:nvGrpSpPr>
          <p:cNvPr id="131" name="Group 130"/>
          <p:cNvGrpSpPr/>
          <p:nvPr/>
        </p:nvGrpSpPr>
        <p:grpSpPr>
          <a:xfrm>
            <a:off x="1251818" y="1710857"/>
            <a:ext cx="2472224" cy="631611"/>
            <a:chOff x="5516949" y="2355570"/>
            <a:chExt cx="4685989" cy="631611"/>
          </a:xfrm>
        </p:grpSpPr>
        <p:sp>
          <p:nvSpPr>
            <p:cNvPr id="132" name="TextBox 131"/>
            <p:cNvSpPr txBox="1"/>
            <p:nvPr/>
          </p:nvSpPr>
          <p:spPr>
            <a:xfrm>
              <a:off x="5516949" y="2355570"/>
              <a:ext cx="4685989" cy="368300"/>
            </a:xfrm>
            <a:prstGeom prst="rect">
              <a:avLst/>
            </a:prstGeom>
          </p:spPr>
          <p:txBody>
            <a:bodyPr wrap="square" rtlCol="0">
              <a:spAutoFit/>
            </a:bodyPr>
            <a:lstStyle/>
            <a:p>
              <a:pPr algn="r">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学生信息管理</a:t>
              </a:r>
              <a:r>
                <a:rPr lang="en-US" altLang="ko-KR" b="1" smtClean="0">
                  <a:solidFill>
                    <a:srgbClr val="B04474"/>
                  </a:solidFill>
                  <a:latin typeface="黑体" panose="02010609060101010101" charset="-122"/>
                  <a:ea typeface="黑体" panose="02010609060101010101" charset="-122"/>
                  <a:cs typeface="黑体" panose="02010609060101010101" charset="-122"/>
                </a:rPr>
                <a:t> 01</a:t>
              </a:r>
              <a:endParaRPr lang="en-US" altLang="ko-KR" b="1">
                <a:solidFill>
                  <a:srgbClr val="B04474"/>
                </a:solidFill>
                <a:latin typeface="黑体" panose="02010609060101010101" charset="-122"/>
                <a:ea typeface="黑体" panose="02010609060101010101" charset="-122"/>
                <a:cs typeface="黑体" panose="02010609060101010101" charset="-122"/>
              </a:endParaRPr>
            </a:p>
          </p:txBody>
        </p:sp>
        <p:sp>
          <p:nvSpPr>
            <p:cNvPr id="133" name="Rectangle 3"/>
            <p:cNvSpPr txBox="1">
              <a:spLocks noChangeArrowheads="1"/>
            </p:cNvSpPr>
            <p:nvPr/>
          </p:nvSpPr>
          <p:spPr bwMode="auto">
            <a:xfrm>
              <a:off x="5516949" y="2679206"/>
              <a:ext cx="4685987"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400" b="0">
                  <a:solidFill>
                    <a:schemeClr val="bg1">
                      <a:lumMod val="95000"/>
                    </a:schemeClr>
                  </a:solidFill>
                  <a:effectLst/>
                  <a:latin typeface="黑体" panose="02010609060101010101" charset="-122"/>
                  <a:ea typeface="黑体" panose="02010609060101010101" charset="-122"/>
                </a:rPr>
                <a:t>对学生信息进行增删查改</a:t>
              </a:r>
              <a:r>
                <a:rPr lang="en-US" altLang="ko-KR" sz="1400" b="0">
                  <a:solidFill>
                    <a:schemeClr val="bg1">
                      <a:lumMod val="95000"/>
                    </a:schemeClr>
                  </a:solidFill>
                  <a:effectLst/>
                  <a:latin typeface="Calibri" panose="020F0502020204030204" pitchFamily="34" charset="0"/>
                </a:rPr>
                <a:t> </a:t>
              </a:r>
              <a:endParaRPr lang="en-US" altLang="ko-KR" sz="1400" b="0">
                <a:solidFill>
                  <a:schemeClr val="bg1">
                    <a:lumMod val="95000"/>
                  </a:schemeClr>
                </a:solidFill>
                <a:effectLst/>
                <a:latin typeface="Calibri" panose="020F0502020204030204" pitchFamily="34" charset="0"/>
              </a:endParaRPr>
            </a:p>
          </p:txBody>
        </p:sp>
      </p:grpSp>
      <p:sp>
        <p:nvSpPr>
          <p:cNvPr id="135" name="TextBox 134"/>
          <p:cNvSpPr txBox="1"/>
          <p:nvPr/>
        </p:nvSpPr>
        <p:spPr>
          <a:xfrm>
            <a:off x="1251585" y="4389120"/>
            <a:ext cx="2472055" cy="368300"/>
          </a:xfrm>
          <a:prstGeom prst="rect">
            <a:avLst/>
          </a:prstGeom>
        </p:spPr>
        <p:txBody>
          <a:bodyPr wrap="square" rtlCol="0">
            <a:spAutoFit/>
          </a:bodyPr>
          <a:lstStyle/>
          <a:p>
            <a:pPr algn="r">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查看批阅 03</a:t>
            </a:r>
            <a:endParaRPr lang="en-US" altLang="ko-KR" b="1">
              <a:solidFill>
                <a:srgbClr val="B04474"/>
              </a:solidFill>
              <a:latin typeface="Calibri" panose="020F0502020204030204" pitchFamily="34" charset="0"/>
            </a:endParaRPr>
          </a:p>
        </p:txBody>
      </p:sp>
      <p:grpSp>
        <p:nvGrpSpPr>
          <p:cNvPr id="137" name="Group 136"/>
          <p:cNvGrpSpPr/>
          <p:nvPr/>
        </p:nvGrpSpPr>
        <p:grpSpPr>
          <a:xfrm>
            <a:off x="1143000" y="3067050"/>
            <a:ext cx="2580640" cy="648841"/>
            <a:chOff x="5516949" y="2355570"/>
            <a:chExt cx="4685989" cy="648680"/>
          </a:xfrm>
        </p:grpSpPr>
        <p:sp>
          <p:nvSpPr>
            <p:cNvPr id="138" name="TextBox 137"/>
            <p:cNvSpPr txBox="1"/>
            <p:nvPr/>
          </p:nvSpPr>
          <p:spPr>
            <a:xfrm>
              <a:off x="5516949" y="2355570"/>
              <a:ext cx="4685989" cy="368209"/>
            </a:xfrm>
            <a:prstGeom prst="rect">
              <a:avLst/>
            </a:prstGeom>
          </p:spPr>
          <p:txBody>
            <a:bodyPr wrap="square" rtlCol="0">
              <a:spAutoFit/>
            </a:bodyPr>
            <a:lstStyle/>
            <a:p>
              <a:pPr algn="r">
                <a:buClr>
                  <a:srgbClr val="C35954"/>
                </a:buClr>
                <a:buSzPct val="120000"/>
              </a:pPr>
              <a:r>
                <a:rPr lang="zh-CN" altLang="en-US" b="1">
                  <a:solidFill>
                    <a:srgbClr val="7B5A85"/>
                  </a:solidFill>
                  <a:latin typeface="黑体" panose="02010609060101010101" charset="-122"/>
                  <a:ea typeface="黑体" panose="02010609060101010101" charset="-122"/>
                  <a:cs typeface="黑体" panose="02010609060101010101" charset="-122"/>
                </a:rPr>
                <a:t>作业提交</a:t>
              </a:r>
              <a:r>
                <a:rPr lang="en-US" altLang="ko-KR" b="1" smtClean="0">
                  <a:solidFill>
                    <a:srgbClr val="7B5A85"/>
                  </a:solidFill>
                  <a:latin typeface="黑体" panose="02010609060101010101" charset="-122"/>
                  <a:ea typeface="黑体" panose="02010609060101010101" charset="-122"/>
                  <a:cs typeface="黑体" panose="02010609060101010101" charset="-122"/>
                </a:rPr>
                <a:t> 02</a:t>
              </a:r>
              <a:endParaRPr lang="en-US" altLang="ko-KR" b="1">
                <a:solidFill>
                  <a:srgbClr val="7B5A85"/>
                </a:solidFill>
                <a:latin typeface="黑体" panose="02010609060101010101" charset="-122"/>
                <a:ea typeface="黑体" panose="02010609060101010101" charset="-122"/>
                <a:cs typeface="黑体" panose="02010609060101010101" charset="-122"/>
              </a:endParaRPr>
            </a:p>
          </p:txBody>
        </p:sp>
        <p:sp>
          <p:nvSpPr>
            <p:cNvPr id="139" name="Rectangle 3"/>
            <p:cNvSpPr txBox="1">
              <a:spLocks noChangeArrowheads="1"/>
            </p:cNvSpPr>
            <p:nvPr/>
          </p:nvSpPr>
          <p:spPr bwMode="auto">
            <a:xfrm>
              <a:off x="5516949" y="2696351"/>
              <a:ext cx="4685987" cy="30789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altLang="ko-KR" sz="1400" b="0">
                  <a:solidFill>
                    <a:schemeClr val="bg1">
                      <a:lumMod val="95000"/>
                    </a:schemeClr>
                  </a:solidFill>
                  <a:effectLst/>
                  <a:latin typeface="Calibri" panose="020F0502020204030204" pitchFamily="34" charset="0"/>
                  <a:ea typeface="宋体" panose="02010600030101010101" pitchFamily="2" charset="-122"/>
                  <a:sym typeface="+mn-ea"/>
                </a:rPr>
                <a:t>可选择本地文件进行作业提交</a:t>
              </a:r>
              <a:endParaRPr lang="zh-CN" altLang="ko-KR" sz="1400" b="0">
                <a:solidFill>
                  <a:schemeClr val="bg1">
                    <a:lumMod val="95000"/>
                  </a:schemeClr>
                </a:solidFill>
                <a:effectLst/>
                <a:latin typeface="Calibri" panose="020F0502020204030204" pitchFamily="34" charset="0"/>
                <a:ea typeface="宋体" panose="02010600030101010101" pitchFamily="2" charset="-122"/>
                <a:sym typeface="+mn-ea"/>
              </a:endParaRPr>
            </a:p>
          </p:txBody>
        </p:sp>
      </p:grpSp>
      <p:grpSp>
        <p:nvGrpSpPr>
          <p:cNvPr id="142" name="Group 141"/>
          <p:cNvGrpSpPr/>
          <p:nvPr/>
        </p:nvGrpSpPr>
        <p:grpSpPr>
          <a:xfrm>
            <a:off x="8427318" y="1710857"/>
            <a:ext cx="2472224" cy="835446"/>
            <a:chOff x="5516949" y="2355570"/>
            <a:chExt cx="4685989" cy="835446"/>
          </a:xfrm>
        </p:grpSpPr>
        <p:sp>
          <p:nvSpPr>
            <p:cNvPr id="149" name="TextBox 148"/>
            <p:cNvSpPr txBox="1"/>
            <p:nvPr/>
          </p:nvSpPr>
          <p:spPr>
            <a:xfrm>
              <a:off x="5516949" y="2355570"/>
              <a:ext cx="4685989" cy="368300"/>
            </a:xfrm>
            <a:prstGeom prst="rect">
              <a:avLst/>
            </a:prstGeom>
          </p:spPr>
          <p:txBody>
            <a:bodyPr wrap="square" rtlCol="0">
              <a:spAutoFit/>
            </a:bodyPr>
            <a:lstStyle/>
            <a:p>
              <a:pPr>
                <a:buClr>
                  <a:srgbClr val="C35954"/>
                </a:buClr>
                <a:buSzPct val="120000"/>
              </a:pPr>
              <a:r>
                <a:rPr lang="zh-CN" altLang="en-US" b="1">
                  <a:solidFill>
                    <a:srgbClr val="7B5A85"/>
                  </a:solidFill>
                  <a:latin typeface="黑体" panose="02010609060101010101" charset="-122"/>
                  <a:ea typeface="黑体" panose="02010609060101010101" charset="-122"/>
                  <a:cs typeface="黑体" panose="02010609060101010101" charset="-122"/>
                </a:rPr>
                <a:t>作业管理 04</a:t>
              </a:r>
              <a:endParaRPr lang="zh-CN" altLang="en-US" b="1">
                <a:solidFill>
                  <a:srgbClr val="7B5A85"/>
                </a:solidFill>
                <a:latin typeface="黑体" panose="02010609060101010101" charset="-122"/>
                <a:ea typeface="黑体" panose="02010609060101010101" charset="-122"/>
                <a:cs typeface="黑体" panose="02010609060101010101" charset="-122"/>
              </a:endParaRPr>
            </a:p>
          </p:txBody>
        </p:sp>
        <p:sp>
          <p:nvSpPr>
            <p:cNvPr id="150" name="Rectangle 3"/>
            <p:cNvSpPr txBox="1">
              <a:spLocks noChangeArrowheads="1"/>
            </p:cNvSpPr>
            <p:nvPr/>
          </p:nvSpPr>
          <p:spPr bwMode="auto">
            <a:xfrm>
              <a:off x="5516949" y="2667776"/>
              <a:ext cx="4685987" cy="52324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400" b="0">
                  <a:solidFill>
                    <a:schemeClr val="bg1">
                      <a:lumMod val="95000"/>
                    </a:schemeClr>
                  </a:solidFill>
                  <a:effectLst/>
                  <a:latin typeface="黑体" panose="02010609060101010101" charset="-122"/>
                  <a:ea typeface="黑体" panose="02010609060101010101" charset="-122"/>
                </a:rPr>
                <a:t>可对作业进行发布、查看、删除</a:t>
              </a:r>
              <a:endParaRPr lang="zh-CN" sz="1400" b="0">
                <a:solidFill>
                  <a:schemeClr val="bg1">
                    <a:lumMod val="95000"/>
                  </a:schemeClr>
                </a:solidFill>
                <a:effectLst/>
                <a:latin typeface="黑体" panose="02010609060101010101" charset="-122"/>
                <a:ea typeface="黑体" panose="02010609060101010101" charset="-122"/>
              </a:endParaRPr>
            </a:p>
          </p:txBody>
        </p:sp>
      </p:grpSp>
      <p:grpSp>
        <p:nvGrpSpPr>
          <p:cNvPr id="143" name="Group 142"/>
          <p:cNvGrpSpPr/>
          <p:nvPr/>
        </p:nvGrpSpPr>
        <p:grpSpPr>
          <a:xfrm>
            <a:off x="8427085" y="4423410"/>
            <a:ext cx="3042285" cy="620287"/>
            <a:chOff x="5516949" y="2355570"/>
            <a:chExt cx="4685989" cy="620076"/>
          </a:xfrm>
        </p:grpSpPr>
        <p:sp>
          <p:nvSpPr>
            <p:cNvPr id="147" name="TextBox 146"/>
            <p:cNvSpPr txBox="1"/>
            <p:nvPr/>
          </p:nvSpPr>
          <p:spPr>
            <a:xfrm>
              <a:off x="5516949" y="2355570"/>
              <a:ext cx="4685989" cy="368175"/>
            </a:xfrm>
            <a:prstGeom prst="rect">
              <a:avLst/>
            </a:prstGeom>
          </p:spPr>
          <p:txBody>
            <a:bodyPr wrap="square" rtlCol="0">
              <a:spAutoFit/>
            </a:bodyPr>
            <a:lstStyle/>
            <a:p>
              <a:pPr>
                <a:buClr>
                  <a:srgbClr val="C35954"/>
                </a:buClr>
                <a:buSzPct val="120000"/>
              </a:pPr>
              <a:r>
                <a:rPr lang="zh-CN" altLang="en-US" b="1">
                  <a:solidFill>
                    <a:srgbClr val="7B5A85"/>
                  </a:solidFill>
                  <a:latin typeface="黑体" panose="02010609060101010101" charset="-122"/>
                  <a:ea typeface="黑体" panose="02010609060101010101" charset="-122"/>
                  <a:cs typeface="黑体" panose="02010609060101010101" charset="-122"/>
                </a:rPr>
                <a:t>提交统计</a:t>
              </a:r>
              <a:r>
                <a:rPr lang="en-US" altLang="zh-CN" b="1">
                  <a:solidFill>
                    <a:srgbClr val="7B5A85"/>
                  </a:solidFill>
                  <a:latin typeface="黑体" panose="02010609060101010101" charset="-122"/>
                  <a:ea typeface="黑体" panose="02010609060101010101" charset="-122"/>
                  <a:cs typeface="黑体" panose="02010609060101010101" charset="-122"/>
                </a:rPr>
                <a:t> 0</a:t>
              </a:r>
              <a:r>
                <a:rPr lang="zh-CN" altLang="en-US" b="1">
                  <a:solidFill>
                    <a:srgbClr val="7B5A85"/>
                  </a:solidFill>
                  <a:latin typeface="黑体" panose="02010609060101010101" charset="-122"/>
                  <a:ea typeface="黑体" panose="02010609060101010101" charset="-122"/>
                  <a:cs typeface="黑体" panose="02010609060101010101" charset="-122"/>
                </a:rPr>
                <a:t>6</a:t>
              </a:r>
              <a:endParaRPr lang="zh-CN" altLang="en-US" b="1">
                <a:solidFill>
                  <a:srgbClr val="7B5A85"/>
                </a:solidFill>
                <a:latin typeface="黑体" panose="02010609060101010101" charset="-122"/>
                <a:ea typeface="黑体" panose="02010609060101010101" charset="-122"/>
                <a:cs typeface="黑体" panose="02010609060101010101" charset="-122"/>
              </a:endParaRPr>
            </a:p>
          </p:txBody>
        </p:sp>
        <p:sp>
          <p:nvSpPr>
            <p:cNvPr id="148" name="Rectangle 3"/>
            <p:cNvSpPr txBox="1">
              <a:spLocks noChangeArrowheads="1"/>
            </p:cNvSpPr>
            <p:nvPr/>
          </p:nvSpPr>
          <p:spPr bwMode="auto">
            <a:xfrm>
              <a:off x="5516949" y="2667776"/>
              <a:ext cx="4685987" cy="30787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400" b="0">
                  <a:solidFill>
                    <a:schemeClr val="bg1">
                      <a:lumMod val="95000"/>
                    </a:schemeClr>
                  </a:solidFill>
                  <a:effectLst/>
                  <a:latin typeface="黑体" panose="02010609060101010101" charset="-122"/>
                  <a:ea typeface="黑体" panose="02010609060101010101" charset="-122"/>
                </a:rPr>
                <a:t>可查看课程的提交统计记录</a:t>
              </a:r>
              <a:endParaRPr lang="zh-CN" sz="1400" b="0">
                <a:solidFill>
                  <a:schemeClr val="bg1">
                    <a:lumMod val="95000"/>
                  </a:schemeClr>
                </a:solidFill>
                <a:effectLst/>
                <a:latin typeface="黑体" panose="02010609060101010101" charset="-122"/>
                <a:ea typeface="黑体" panose="02010609060101010101" charset="-122"/>
              </a:endParaRPr>
            </a:p>
          </p:txBody>
        </p:sp>
      </p:grpSp>
      <p:grpSp>
        <p:nvGrpSpPr>
          <p:cNvPr id="144" name="Group 143"/>
          <p:cNvGrpSpPr/>
          <p:nvPr/>
        </p:nvGrpSpPr>
        <p:grpSpPr>
          <a:xfrm>
            <a:off x="8427318" y="3067216"/>
            <a:ext cx="2472224" cy="1050711"/>
            <a:chOff x="5516949" y="2355570"/>
            <a:chExt cx="4685989" cy="1050711"/>
          </a:xfrm>
        </p:grpSpPr>
        <p:sp>
          <p:nvSpPr>
            <p:cNvPr id="145" name="TextBox 144"/>
            <p:cNvSpPr txBox="1"/>
            <p:nvPr/>
          </p:nvSpPr>
          <p:spPr>
            <a:xfrm>
              <a:off x="5516949" y="2355570"/>
              <a:ext cx="4685989" cy="368300"/>
            </a:xfrm>
            <a:prstGeom prst="rect">
              <a:avLst/>
            </a:prstGeom>
          </p:spPr>
          <p:txBody>
            <a:bodyPr wrap="square" rtlCol="0">
              <a:spAutoFit/>
            </a:bodyPr>
            <a:lstStyle/>
            <a:p>
              <a:pPr>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公告管理</a:t>
              </a:r>
              <a:r>
                <a:rPr lang="en-US" altLang="zh-CN" b="1" smtClean="0">
                  <a:solidFill>
                    <a:srgbClr val="B04474"/>
                  </a:solidFill>
                  <a:latin typeface="黑体" panose="02010609060101010101" charset="-122"/>
                  <a:ea typeface="黑体" panose="02010609060101010101" charset="-122"/>
                  <a:cs typeface="黑体" panose="02010609060101010101" charset="-122"/>
                </a:rPr>
                <a:t> 05</a:t>
              </a:r>
              <a:endParaRPr lang="en-US" altLang="zh-CN" b="1" smtClean="0">
                <a:solidFill>
                  <a:srgbClr val="B04474"/>
                </a:solidFill>
                <a:latin typeface="黑体" panose="02010609060101010101" charset="-122"/>
                <a:ea typeface="黑体" panose="02010609060101010101" charset="-122"/>
                <a:cs typeface="黑体" panose="02010609060101010101" charset="-122"/>
              </a:endParaRPr>
            </a:p>
          </p:txBody>
        </p:sp>
        <p:sp>
          <p:nvSpPr>
            <p:cNvPr id="146" name="Rectangle 3"/>
            <p:cNvSpPr txBox="1">
              <a:spLocks noChangeArrowheads="1"/>
            </p:cNvSpPr>
            <p:nvPr/>
          </p:nvSpPr>
          <p:spPr bwMode="auto">
            <a:xfrm>
              <a:off x="5516949" y="2667776"/>
              <a:ext cx="4685987" cy="73850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400" b="0">
                  <a:solidFill>
                    <a:schemeClr val="bg1">
                      <a:lumMod val="95000"/>
                    </a:schemeClr>
                  </a:solidFill>
                  <a:effectLst/>
                  <a:latin typeface="黑体" panose="02010609060101010101" charset="-122"/>
                  <a:ea typeface="黑体" panose="02010609060101010101" charset="-122"/>
                  <a:sym typeface="+mn-ea"/>
                </a:rPr>
                <a:t>可对公告进行发布、查看、删除</a:t>
              </a:r>
              <a:endParaRPr lang="zh-CN" sz="1400" b="0">
                <a:solidFill>
                  <a:schemeClr val="bg1">
                    <a:lumMod val="95000"/>
                  </a:schemeClr>
                </a:solidFill>
                <a:effectLst/>
                <a:latin typeface="黑体" panose="02010609060101010101" charset="-122"/>
                <a:ea typeface="黑体" panose="02010609060101010101" charset="-122"/>
              </a:endParaRPr>
            </a:p>
            <a:p>
              <a:pPr algn="l" latinLnBrk="0"/>
              <a:endParaRPr lang="zh-CN" sz="1400" b="0">
                <a:solidFill>
                  <a:schemeClr val="bg1">
                    <a:lumMod val="95000"/>
                  </a:schemeClr>
                </a:solidFill>
                <a:effectLst/>
                <a:latin typeface="黑体" panose="02010609060101010101" charset="-122"/>
                <a:ea typeface="黑体" panose="02010609060101010101" charset="-122"/>
              </a:endParaRPr>
            </a:p>
          </p:txBody>
        </p:sp>
      </p:grpSp>
      <p:sp>
        <p:nvSpPr>
          <p:cNvPr id="6" name="TextBox 146"/>
          <p:cNvSpPr txBox="1"/>
          <p:nvPr/>
        </p:nvSpPr>
        <p:spPr>
          <a:xfrm>
            <a:off x="2409190" y="5681980"/>
            <a:ext cx="3580765" cy="368300"/>
          </a:xfrm>
          <a:prstGeom prst="rect">
            <a:avLst/>
          </a:prstGeom>
        </p:spPr>
        <p:txBody>
          <a:bodyPr wrap="square" rtlCol="0">
            <a:spAutoFit/>
          </a:bodyPr>
          <a:lstStyle/>
          <a:p>
            <a:pPr>
              <a:buClr>
                <a:srgbClr val="C35954"/>
              </a:buClr>
              <a:buSzPct val="120000"/>
            </a:pPr>
            <a:r>
              <a:rPr lang="zh-CN" altLang="en-US" b="1">
                <a:solidFill>
                  <a:srgbClr val="7B5A85"/>
                </a:solidFill>
                <a:latin typeface="黑体" panose="02010609060101010101" charset="-122"/>
                <a:ea typeface="黑体" panose="02010609060101010101" charset="-122"/>
                <a:cs typeface="黑体" panose="02010609060101010101" charset="-122"/>
              </a:rPr>
              <a:t>修改个人信息 07</a:t>
            </a:r>
            <a:endParaRPr lang="en-US" altLang="ko-KR" b="1">
              <a:solidFill>
                <a:srgbClr val="7B5A85"/>
              </a:solidFill>
              <a:latin typeface="Calibri" panose="020F0502020204030204" pitchFamily="34" charset="0"/>
            </a:endParaRPr>
          </a:p>
        </p:txBody>
      </p:sp>
      <p:sp>
        <p:nvSpPr>
          <p:cNvPr id="43" name="TextBox 146"/>
          <p:cNvSpPr txBox="1"/>
          <p:nvPr/>
        </p:nvSpPr>
        <p:spPr>
          <a:xfrm>
            <a:off x="6191250" y="5681980"/>
            <a:ext cx="3042285" cy="368300"/>
          </a:xfrm>
          <a:prstGeom prst="rect">
            <a:avLst/>
          </a:prstGeom>
        </p:spPr>
        <p:txBody>
          <a:bodyPr wrap="square" rtlCol="0">
            <a:spAutoFit/>
          </a:bodyPr>
          <a:lstStyle/>
          <a:p>
            <a:pPr>
              <a:buClr>
                <a:srgbClr val="C35954"/>
              </a:buClr>
              <a:buSzPct val="120000"/>
            </a:pPr>
            <a:r>
              <a:rPr lang="zh-CN" altLang="en-US" b="1">
                <a:solidFill>
                  <a:srgbClr val="7B5A85"/>
                </a:solidFill>
                <a:latin typeface="黑体" panose="02010609060101010101" charset="-122"/>
                <a:ea typeface="黑体" panose="02010609060101010101" charset="-122"/>
                <a:cs typeface="黑体" panose="02010609060101010101" charset="-122"/>
              </a:rPr>
              <a:t>教师管理 08</a:t>
            </a:r>
            <a:endParaRPr lang="en-US" altLang="ko-KR" b="1">
              <a:solidFill>
                <a:srgbClr val="7B5A85"/>
              </a:solidFill>
              <a:latin typeface="Calibri" panose="020F0502020204030204" pitchFamily="34" charset="0"/>
            </a:endParaRPr>
          </a:p>
        </p:txBody>
      </p:sp>
      <p:sp>
        <p:nvSpPr>
          <p:cNvPr id="80" name="Rectangle 3"/>
          <p:cNvSpPr txBox="1">
            <a:spLocks noChangeArrowheads="1"/>
          </p:cNvSpPr>
          <p:nvPr/>
        </p:nvSpPr>
        <p:spPr bwMode="auto">
          <a:xfrm>
            <a:off x="1251818" y="4786582"/>
            <a:ext cx="2472223"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400" b="0">
                <a:solidFill>
                  <a:schemeClr val="bg1">
                    <a:lumMod val="95000"/>
                  </a:schemeClr>
                </a:solidFill>
                <a:effectLst/>
                <a:latin typeface="黑体" panose="02010609060101010101" charset="-122"/>
                <a:ea typeface="黑体" panose="02010609060101010101" charset="-122"/>
                <a:sym typeface="+mn-ea"/>
              </a:rPr>
              <a:t>对老师批改的作业进行批阅</a:t>
            </a:r>
            <a:endParaRPr lang="zh-CN" altLang="ko-KR" sz="1400" b="0">
              <a:solidFill>
                <a:schemeClr val="bg1">
                  <a:lumMod val="95000"/>
                </a:schemeClr>
              </a:solidFill>
              <a:effectLst/>
              <a:latin typeface="Calibri" panose="020F0502020204030204" pitchFamily="34" charset="0"/>
              <a:ea typeface="宋体" panose="02010600030101010101" pitchFamily="2" charset="-122"/>
              <a:sym typeface="+mn-ea"/>
            </a:endParaRPr>
          </a:p>
        </p:txBody>
      </p:sp>
      <p:sp>
        <p:nvSpPr>
          <p:cNvPr id="81" name="Rectangle 3"/>
          <p:cNvSpPr txBox="1">
            <a:spLocks noChangeArrowheads="1"/>
          </p:cNvSpPr>
          <p:nvPr/>
        </p:nvSpPr>
        <p:spPr bwMode="auto">
          <a:xfrm>
            <a:off x="3031088" y="6050232"/>
            <a:ext cx="2472223"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zh-CN" sz="1400" b="0">
                <a:solidFill>
                  <a:schemeClr val="bg1">
                    <a:lumMod val="95000"/>
                  </a:schemeClr>
                </a:solidFill>
                <a:effectLst/>
                <a:latin typeface="黑体" panose="02010609060101010101" charset="-122"/>
                <a:ea typeface="黑体" panose="02010609060101010101" charset="-122"/>
                <a:sym typeface="+mn-ea"/>
              </a:rPr>
              <a:t>可对个人信息进行修改</a:t>
            </a:r>
            <a:endParaRPr lang="en-US" altLang="zh-CN" sz="1400" b="0">
              <a:solidFill>
                <a:schemeClr val="bg1">
                  <a:lumMod val="95000"/>
                </a:schemeClr>
              </a:solidFill>
              <a:effectLst/>
              <a:latin typeface="Calibri" panose="020F0502020204030204" pitchFamily="34" charset="0"/>
              <a:ea typeface="宋体" panose="02010600030101010101" pitchFamily="2" charset="-122"/>
              <a:sym typeface="+mn-ea"/>
            </a:endParaRPr>
          </a:p>
        </p:txBody>
      </p:sp>
      <p:sp>
        <p:nvSpPr>
          <p:cNvPr id="82" name="Rectangle 3"/>
          <p:cNvSpPr txBox="1">
            <a:spLocks noChangeArrowheads="1"/>
          </p:cNvSpPr>
          <p:nvPr/>
        </p:nvSpPr>
        <p:spPr bwMode="auto">
          <a:xfrm>
            <a:off x="6217518" y="6050232"/>
            <a:ext cx="2472223"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400" b="0">
                <a:solidFill>
                  <a:schemeClr val="bg1">
                    <a:lumMod val="95000"/>
                  </a:schemeClr>
                </a:solidFill>
                <a:effectLst/>
                <a:latin typeface="黑体" panose="02010609060101010101" charset="-122"/>
                <a:ea typeface="黑体" panose="02010609060101010101" charset="-122"/>
                <a:sym typeface="+mn-ea"/>
              </a:rPr>
              <a:t>对教师信息进行增删查改</a:t>
            </a:r>
            <a:endParaRPr lang="zh-CN" altLang="ko-KR" sz="1400" b="0">
              <a:solidFill>
                <a:schemeClr val="bg1">
                  <a:lumMod val="95000"/>
                </a:schemeClr>
              </a:solidFill>
              <a:effectLst/>
              <a:latin typeface="Calibri" panose="020F0502020204030204" pitchFamily="34" charset="0"/>
              <a:ea typeface="宋体" panose="02010600030101010101" pitchFamily="2" charset="-122"/>
              <a:sym typeface="+mn-ea"/>
            </a:endParaRPr>
          </a:p>
        </p:txBody>
      </p:sp>
      <p:grpSp>
        <p:nvGrpSpPr>
          <p:cNvPr id="4" name="Group 143"/>
          <p:cNvGrpSpPr/>
          <p:nvPr/>
        </p:nvGrpSpPr>
        <p:grpSpPr>
          <a:xfrm>
            <a:off x="8563208" y="5200816"/>
            <a:ext cx="2472224" cy="620181"/>
            <a:chOff x="5516949" y="2355570"/>
            <a:chExt cx="4685989" cy="620181"/>
          </a:xfrm>
        </p:grpSpPr>
        <p:sp>
          <p:nvSpPr>
            <p:cNvPr id="5" name="TextBox 144"/>
            <p:cNvSpPr txBox="1"/>
            <p:nvPr/>
          </p:nvSpPr>
          <p:spPr>
            <a:xfrm>
              <a:off x="5516949" y="2355570"/>
              <a:ext cx="4685989" cy="368300"/>
            </a:xfrm>
            <a:prstGeom prst="rect">
              <a:avLst/>
            </a:prstGeom>
          </p:spPr>
          <p:txBody>
            <a:bodyPr wrap="square" rtlCol="0">
              <a:spAutoFit/>
            </a:bodyPr>
            <a:lstStyle/>
            <a:p>
              <a:pPr>
                <a:buClr>
                  <a:srgbClr val="C35954"/>
                </a:buClr>
                <a:buSzPct val="120000"/>
              </a:pPr>
              <a:r>
                <a:rPr lang="zh-CN" altLang="en-US" b="1" smtClean="0">
                  <a:solidFill>
                    <a:srgbClr val="B04474"/>
                  </a:solidFill>
                  <a:latin typeface="黑体" panose="02010609060101010101" charset="-122"/>
                  <a:ea typeface="黑体" panose="02010609060101010101" charset="-122"/>
                  <a:cs typeface="黑体" panose="02010609060101010101" charset="-122"/>
                </a:rPr>
                <a:t>课程管理</a:t>
              </a:r>
              <a:r>
                <a:rPr lang="en-US" altLang="zh-CN" b="1" smtClean="0">
                  <a:solidFill>
                    <a:srgbClr val="B04474"/>
                  </a:solidFill>
                  <a:latin typeface="黑体" panose="02010609060101010101" charset="-122"/>
                  <a:ea typeface="黑体" panose="02010609060101010101" charset="-122"/>
                  <a:cs typeface="黑体" panose="02010609060101010101" charset="-122"/>
                </a:rPr>
                <a:t>09</a:t>
              </a:r>
              <a:endParaRPr lang="en-US" altLang="zh-CN" b="1" smtClean="0">
                <a:solidFill>
                  <a:srgbClr val="B04474"/>
                </a:solidFill>
                <a:latin typeface="黑体" panose="02010609060101010101" charset="-122"/>
                <a:ea typeface="黑体" panose="02010609060101010101" charset="-122"/>
                <a:cs typeface="黑体" panose="02010609060101010101" charset="-122"/>
              </a:endParaRPr>
            </a:p>
          </p:txBody>
        </p:sp>
        <p:sp>
          <p:nvSpPr>
            <p:cNvPr id="7" name="Rectangle 3"/>
            <p:cNvSpPr txBox="1">
              <a:spLocks noChangeArrowheads="1"/>
            </p:cNvSpPr>
            <p:nvPr/>
          </p:nvSpPr>
          <p:spPr bwMode="auto">
            <a:xfrm>
              <a:off x="5516949" y="2667776"/>
              <a:ext cx="4685987" cy="30797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zh-CN" sz="1400" b="0">
                  <a:solidFill>
                    <a:schemeClr val="bg1">
                      <a:lumMod val="95000"/>
                    </a:schemeClr>
                  </a:solidFill>
                  <a:effectLst/>
                  <a:latin typeface="黑体" panose="02010609060101010101" charset="-122"/>
                  <a:ea typeface="黑体" panose="02010609060101010101" charset="-122"/>
                  <a:sym typeface="+mn-ea"/>
                </a:rPr>
                <a:t>可对课程进行增删改查</a:t>
              </a:r>
              <a:endParaRPr lang="zh-CN" sz="1400" b="0">
                <a:solidFill>
                  <a:schemeClr val="bg1">
                    <a:lumMod val="95000"/>
                  </a:schemeClr>
                </a:solidFill>
                <a:effectLst/>
                <a:latin typeface="黑体" panose="02010609060101010101" charset="-122"/>
                <a:ea typeface="黑体" panose="02010609060101010101" charset="-122"/>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f2a8ac9e-1b21-475b-94eb-8783d2d4b7da}"/>
  <p:tag name="TABLE_SKINIDX" val="2"/>
  <p:tag name="TABLE_ENCOLOR" val="#FFFFFF"/>
  <p:tag name="KSO_WM_UNIT_VALUE" val="1243*2903"/>
  <p:tag name="KSO_WM_UNIT_HIGHLIGHT" val="0"/>
  <p:tag name="KSO_WM_UNIT_COMPATIBLE" val="0"/>
  <p:tag name="KSO_WM_UNIT_DIAGRAM_ISNUMVISUAL" val="0"/>
  <p:tag name="KSO_WM_UNIT_DIAGRAM_ISREFERUNIT" val="0"/>
  <p:tag name="KSO_WM_UNIT_TYPE" val="β"/>
  <p:tag name="KSO_WM_UNIT_INDEX" val="1"/>
  <p:tag name="KSO_WM_UNIT_ID" val="mixed20203990_1*β*1"/>
  <p:tag name="KSO_WM_TEMPLATE_CATEGORY" val="mixed"/>
  <p:tag name="KSO_WM_TEMPLATE_INDEX" val="20203990"/>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Words>
  <Application>WPS 演示</Application>
  <PresentationFormat>宽屏</PresentationFormat>
  <Paragraphs>185</Paragraphs>
  <Slides>12</Slides>
  <Notes>24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Tahoma</vt:lpstr>
      <vt:lpstr>黑体</vt:lpstr>
      <vt:lpstr>Calibri</vt:lpstr>
      <vt:lpstr>新宋体</vt:lpstr>
      <vt:lpstr>Microsoft Sans Serif</vt:lpstr>
      <vt:lpstr>Yoon 윤고딕 550_TT</vt:lpstr>
      <vt:lpstr>Malgun Gothic</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pello</dc:creator>
  <cp:lastModifiedBy>眸下有水，</cp:lastModifiedBy>
  <cp:revision>115</cp:revision>
  <dcterms:created xsi:type="dcterms:W3CDTF">2015-12-02T02:04:00Z</dcterms:created>
  <dcterms:modified xsi:type="dcterms:W3CDTF">2021-06-27T18:42:28Z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8A8E50ACC9CA4FA0B73BF7436C3E0B64</vt:lpwstr>
  </property>
</Properties>
</file>